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2" r:id="rId5"/>
    <p:sldId id="259" r:id="rId6"/>
    <p:sldId id="304" r:id="rId7"/>
    <p:sldId id="260" r:id="rId8"/>
    <p:sldId id="261" r:id="rId9"/>
    <p:sldId id="262" r:id="rId10"/>
    <p:sldId id="311" r:id="rId11"/>
    <p:sldId id="312" r:id="rId12"/>
    <p:sldId id="263" r:id="rId13"/>
    <p:sldId id="264" r:id="rId14"/>
    <p:sldId id="265" r:id="rId15"/>
    <p:sldId id="266" r:id="rId16"/>
    <p:sldId id="267" r:id="rId17"/>
    <p:sldId id="268" r:id="rId18"/>
    <p:sldId id="270" r:id="rId19"/>
    <p:sldId id="271" r:id="rId20"/>
    <p:sldId id="272" r:id="rId21"/>
    <p:sldId id="274" r:id="rId22"/>
    <p:sldId id="276" r:id="rId23"/>
    <p:sldId id="278" r:id="rId24"/>
    <p:sldId id="280" r:id="rId25"/>
    <p:sldId id="313" r:id="rId26"/>
    <p:sldId id="288" r:id="rId27"/>
    <p:sldId id="289" r:id="rId28"/>
    <p:sldId id="290" r:id="rId29"/>
    <p:sldId id="291" r:id="rId30"/>
    <p:sldId id="292" r:id="rId31"/>
    <p:sldId id="293" r:id="rId32"/>
    <p:sldId id="294" r:id="rId33"/>
    <p:sldId id="295" r:id="rId34"/>
    <p:sldId id="296" r:id="rId35"/>
    <p:sldId id="298" r:id="rId36"/>
    <p:sldId id="299" r:id="rId37"/>
    <p:sldId id="307" r:id="rId38"/>
    <p:sldId id="305"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kı" initials="h" lastIdx="2" clrIdx="0">
    <p:extLst>
      <p:ext uri="{19B8F6BF-5375-455C-9EA6-DF929625EA0E}">
        <p15:presenceInfo xmlns:p15="http://schemas.microsoft.com/office/powerpoint/2012/main" userId="hakk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p:cViewPr varScale="1">
        <p:scale>
          <a:sx n="88" d="100"/>
          <a:sy n="88" d="100"/>
        </p:scale>
        <p:origin x="1200"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F30ED-4101-431E-A945-9AC5BE8AEC36}" type="doc">
      <dgm:prSet loTypeId="urn:microsoft.com/office/officeart/2005/8/layout/hProcess9" loCatId="process" qsTypeId="urn:microsoft.com/office/officeart/2005/8/quickstyle/3d7" qsCatId="3D" csTypeId="urn:microsoft.com/office/officeart/2005/8/colors/accent6_2" csCatId="accent6" phldr="1"/>
      <dgm:spPr/>
      <dgm:t>
        <a:bodyPr/>
        <a:lstStyle/>
        <a:p>
          <a:endParaRPr lang="tr-TR"/>
        </a:p>
      </dgm:t>
    </dgm:pt>
    <dgm:pt modelId="{21D4AD68-79D4-419B-BF0D-489DA77FB1D9}">
      <dgm:prSet phldrT="[Metin]"/>
      <dgm:spPr/>
      <dgm:t>
        <a:bodyPr/>
        <a:lstStyle/>
        <a:p>
          <a:r>
            <a:rPr lang="tr-TR" dirty="0"/>
            <a:t>WORTSCHATZ-GRAMMATIK</a:t>
          </a:r>
        </a:p>
      </dgm:t>
    </dgm:pt>
    <dgm:pt modelId="{074BFF94-70D8-4F16-8917-E5BCB5D3CA7B}" type="parTrans" cxnId="{C29914A5-12CE-4BAF-A076-3D439CDE0E31}">
      <dgm:prSet/>
      <dgm:spPr/>
      <dgm:t>
        <a:bodyPr/>
        <a:lstStyle/>
        <a:p>
          <a:endParaRPr lang="tr-TR"/>
        </a:p>
      </dgm:t>
    </dgm:pt>
    <dgm:pt modelId="{E782F76B-3E57-419E-B02D-5D8B72E9A2CB}" type="sibTrans" cxnId="{C29914A5-12CE-4BAF-A076-3D439CDE0E31}">
      <dgm:prSet/>
      <dgm:spPr/>
      <dgm:t>
        <a:bodyPr/>
        <a:lstStyle/>
        <a:p>
          <a:endParaRPr lang="tr-TR"/>
        </a:p>
      </dgm:t>
    </dgm:pt>
    <dgm:pt modelId="{401FBAD6-9AFD-43E1-AF00-91046D1D37A7}">
      <dgm:prSet phldrT="[Metin]"/>
      <dgm:spPr/>
      <dgm:t>
        <a:bodyPr/>
        <a:lstStyle/>
        <a:p>
          <a:r>
            <a:rPr lang="tr-TR" dirty="0"/>
            <a:t>2 ADET</a:t>
          </a:r>
        </a:p>
        <a:p>
          <a:r>
            <a:rPr lang="tr-TR" dirty="0"/>
            <a:t>1. DÖNEM</a:t>
          </a:r>
        </a:p>
      </dgm:t>
    </dgm:pt>
    <dgm:pt modelId="{29D33F46-02D9-4B9C-BADD-0315B72272C3}" type="parTrans" cxnId="{0DA622D9-BEAF-4DCD-AAA8-DA930C754A48}">
      <dgm:prSet/>
      <dgm:spPr/>
      <dgm:t>
        <a:bodyPr/>
        <a:lstStyle/>
        <a:p>
          <a:endParaRPr lang="tr-TR"/>
        </a:p>
      </dgm:t>
    </dgm:pt>
    <dgm:pt modelId="{9F5B1449-B076-4796-95D9-C0ADB8EC0B91}" type="sibTrans" cxnId="{0DA622D9-BEAF-4DCD-AAA8-DA930C754A48}">
      <dgm:prSet/>
      <dgm:spPr/>
      <dgm:t>
        <a:bodyPr/>
        <a:lstStyle/>
        <a:p>
          <a:endParaRPr lang="tr-TR"/>
        </a:p>
      </dgm:t>
    </dgm:pt>
    <dgm:pt modelId="{C7E1BEEB-1514-41A6-8EF6-4AB979128B44}">
      <dgm:prSet phldrT="[Metin]"/>
      <dgm:spPr/>
      <dgm:t>
        <a:bodyPr/>
        <a:lstStyle/>
        <a:p>
          <a:r>
            <a:rPr lang="tr-TR" dirty="0"/>
            <a:t>4 ADET </a:t>
          </a:r>
        </a:p>
        <a:p>
          <a:r>
            <a:rPr lang="tr-TR" dirty="0"/>
            <a:t>2. DÖNEM</a:t>
          </a:r>
        </a:p>
      </dgm:t>
    </dgm:pt>
    <dgm:pt modelId="{18E3E81E-5E51-41BF-A488-295D33DAC64D}" type="parTrans" cxnId="{8AE1EB84-2D65-4BEA-9677-AFC7BEB359FB}">
      <dgm:prSet/>
      <dgm:spPr/>
      <dgm:t>
        <a:bodyPr/>
        <a:lstStyle/>
        <a:p>
          <a:endParaRPr lang="tr-TR"/>
        </a:p>
      </dgm:t>
    </dgm:pt>
    <dgm:pt modelId="{EBADA1C5-1D10-4574-A68D-C2B1D6D75DD7}" type="sibTrans" cxnId="{8AE1EB84-2D65-4BEA-9677-AFC7BEB359FB}">
      <dgm:prSet/>
      <dgm:spPr/>
      <dgm:t>
        <a:bodyPr/>
        <a:lstStyle/>
        <a:p>
          <a:endParaRPr lang="tr-TR"/>
        </a:p>
      </dgm:t>
    </dgm:pt>
    <dgm:pt modelId="{253E6BE2-E77A-4B46-BDB5-40990B446F1E}">
      <dgm:prSet phldrT="[Metin]"/>
      <dgm:spPr/>
      <dgm:t>
        <a:bodyPr/>
        <a:lstStyle/>
        <a:p>
          <a:r>
            <a:rPr lang="tr-TR" dirty="0"/>
            <a:t>AĞIRLIK </a:t>
          </a:r>
        </a:p>
        <a:p>
          <a:r>
            <a:rPr lang="tr-TR" dirty="0"/>
            <a:t>6x%7=%42</a:t>
          </a:r>
        </a:p>
      </dgm:t>
    </dgm:pt>
    <dgm:pt modelId="{258EE9F8-7F7D-4ED8-8EB4-E8395DBF2F49}" type="parTrans" cxnId="{D22573B7-EBBA-45FB-AFA5-C5FCD7CB7674}">
      <dgm:prSet/>
      <dgm:spPr/>
      <dgm:t>
        <a:bodyPr/>
        <a:lstStyle/>
        <a:p>
          <a:endParaRPr lang="tr-TR"/>
        </a:p>
      </dgm:t>
    </dgm:pt>
    <dgm:pt modelId="{7A153A6A-1B71-42F4-9A58-7BC905EBD02C}" type="sibTrans" cxnId="{D22573B7-EBBA-45FB-AFA5-C5FCD7CB7674}">
      <dgm:prSet/>
      <dgm:spPr/>
      <dgm:t>
        <a:bodyPr/>
        <a:lstStyle/>
        <a:p>
          <a:endParaRPr lang="tr-TR"/>
        </a:p>
      </dgm:t>
    </dgm:pt>
    <dgm:pt modelId="{D83D3C8A-1180-4761-BC77-B3C5DFD2BDF4}">
      <dgm:prSet phldrT="[Metin]"/>
      <dgm:spPr/>
      <dgm:t>
        <a:bodyPr/>
        <a:lstStyle/>
        <a:p>
          <a:r>
            <a:rPr lang="tr-TR" dirty="0"/>
            <a:t>SALI GÜNLERİ</a:t>
          </a:r>
        </a:p>
        <a:p>
          <a:r>
            <a:rPr lang="tr-TR" dirty="0"/>
            <a:t>YAPILIR</a:t>
          </a:r>
        </a:p>
      </dgm:t>
    </dgm:pt>
    <dgm:pt modelId="{4E172720-88E2-46DF-A414-89AEE8A90081}" type="parTrans" cxnId="{34E59F1E-F420-43F9-9D57-F92097B1BAED}">
      <dgm:prSet/>
      <dgm:spPr/>
      <dgm:t>
        <a:bodyPr/>
        <a:lstStyle/>
        <a:p>
          <a:endParaRPr lang="tr-TR"/>
        </a:p>
      </dgm:t>
    </dgm:pt>
    <dgm:pt modelId="{13A5E61E-1C1B-4DC9-BD92-AE9137495DAD}" type="sibTrans" cxnId="{34E59F1E-F420-43F9-9D57-F92097B1BAED}">
      <dgm:prSet/>
      <dgm:spPr/>
      <dgm:t>
        <a:bodyPr/>
        <a:lstStyle/>
        <a:p>
          <a:endParaRPr lang="tr-TR"/>
        </a:p>
      </dgm:t>
    </dgm:pt>
    <dgm:pt modelId="{FCE5ED09-12E5-4A5F-8829-EE180672ED36}">
      <dgm:prSet/>
      <dgm:spPr/>
      <dgm:t>
        <a:bodyPr/>
        <a:lstStyle/>
        <a:p>
          <a:r>
            <a:rPr lang="tr-TR" dirty="0"/>
            <a:t>Bu sınavlar derste kullanılan kaynaklarda çalışılan konuları ve dil becerilerini test eder.</a:t>
          </a:r>
        </a:p>
      </dgm:t>
    </dgm:pt>
    <dgm:pt modelId="{09092C02-2EB3-421B-BB2C-04E7FC1633F2}" type="parTrans" cxnId="{642537D2-43BB-4957-9A4F-4BDD9C6DF08F}">
      <dgm:prSet/>
      <dgm:spPr/>
      <dgm:t>
        <a:bodyPr/>
        <a:lstStyle/>
        <a:p>
          <a:endParaRPr lang="tr-TR"/>
        </a:p>
      </dgm:t>
    </dgm:pt>
    <dgm:pt modelId="{22922A48-39B0-49D3-8A32-99D7C0F3F731}" type="sibTrans" cxnId="{642537D2-43BB-4957-9A4F-4BDD9C6DF08F}">
      <dgm:prSet/>
      <dgm:spPr/>
      <dgm:t>
        <a:bodyPr/>
        <a:lstStyle/>
        <a:p>
          <a:endParaRPr lang="tr-TR"/>
        </a:p>
      </dgm:t>
    </dgm:pt>
    <dgm:pt modelId="{AFC0DC08-4557-4B37-ACDD-979E18CDEA20}" type="pres">
      <dgm:prSet presAssocID="{714F30ED-4101-431E-A945-9AC5BE8AEC36}" presName="CompostProcess" presStyleCnt="0">
        <dgm:presLayoutVars>
          <dgm:dir/>
          <dgm:resizeHandles val="exact"/>
        </dgm:presLayoutVars>
      </dgm:prSet>
      <dgm:spPr/>
      <dgm:t>
        <a:bodyPr/>
        <a:lstStyle/>
        <a:p>
          <a:endParaRPr lang="tr-TR"/>
        </a:p>
      </dgm:t>
    </dgm:pt>
    <dgm:pt modelId="{5C0D3E47-09EF-431D-9B1A-4B83C4EB8455}" type="pres">
      <dgm:prSet presAssocID="{714F30ED-4101-431E-A945-9AC5BE8AEC36}" presName="arrow" presStyleLbl="bgShp" presStyleIdx="0" presStyleCnt="1"/>
      <dgm:spPr/>
    </dgm:pt>
    <dgm:pt modelId="{358DA2C4-CB93-4D68-9A3B-C4BBA04F183D}" type="pres">
      <dgm:prSet presAssocID="{714F30ED-4101-431E-A945-9AC5BE8AEC36}" presName="linearProcess" presStyleCnt="0"/>
      <dgm:spPr/>
    </dgm:pt>
    <dgm:pt modelId="{F19A6F72-EC91-47B7-A1DA-EF6F8217AE40}" type="pres">
      <dgm:prSet presAssocID="{21D4AD68-79D4-419B-BF0D-489DA77FB1D9}" presName="textNode" presStyleLbl="node1" presStyleIdx="0" presStyleCnt="6">
        <dgm:presLayoutVars>
          <dgm:bulletEnabled val="1"/>
        </dgm:presLayoutVars>
      </dgm:prSet>
      <dgm:spPr/>
      <dgm:t>
        <a:bodyPr/>
        <a:lstStyle/>
        <a:p>
          <a:endParaRPr lang="tr-TR"/>
        </a:p>
      </dgm:t>
    </dgm:pt>
    <dgm:pt modelId="{8AE90929-04C5-440A-919D-57389504081F}" type="pres">
      <dgm:prSet presAssocID="{E782F76B-3E57-419E-B02D-5D8B72E9A2CB}" presName="sibTrans" presStyleCnt="0"/>
      <dgm:spPr/>
    </dgm:pt>
    <dgm:pt modelId="{7927FBBD-F9EC-4D16-841B-1D8C115F904B}" type="pres">
      <dgm:prSet presAssocID="{401FBAD6-9AFD-43E1-AF00-91046D1D37A7}" presName="textNode" presStyleLbl="node1" presStyleIdx="1" presStyleCnt="6">
        <dgm:presLayoutVars>
          <dgm:bulletEnabled val="1"/>
        </dgm:presLayoutVars>
      </dgm:prSet>
      <dgm:spPr/>
      <dgm:t>
        <a:bodyPr/>
        <a:lstStyle/>
        <a:p>
          <a:endParaRPr lang="tr-TR"/>
        </a:p>
      </dgm:t>
    </dgm:pt>
    <dgm:pt modelId="{F5C21F99-19A0-4614-8210-5BA66B67D5BA}" type="pres">
      <dgm:prSet presAssocID="{9F5B1449-B076-4796-95D9-C0ADB8EC0B91}" presName="sibTrans" presStyleCnt="0"/>
      <dgm:spPr/>
    </dgm:pt>
    <dgm:pt modelId="{3AE0C53C-8FFC-41A0-8D49-19365976A005}" type="pres">
      <dgm:prSet presAssocID="{C7E1BEEB-1514-41A6-8EF6-4AB979128B44}" presName="textNode" presStyleLbl="node1" presStyleIdx="2" presStyleCnt="6">
        <dgm:presLayoutVars>
          <dgm:bulletEnabled val="1"/>
        </dgm:presLayoutVars>
      </dgm:prSet>
      <dgm:spPr/>
      <dgm:t>
        <a:bodyPr/>
        <a:lstStyle/>
        <a:p>
          <a:endParaRPr lang="tr-TR"/>
        </a:p>
      </dgm:t>
    </dgm:pt>
    <dgm:pt modelId="{BB025731-4E89-4E5B-934C-493EACBD01E2}" type="pres">
      <dgm:prSet presAssocID="{EBADA1C5-1D10-4574-A68D-C2B1D6D75DD7}" presName="sibTrans" presStyleCnt="0"/>
      <dgm:spPr/>
    </dgm:pt>
    <dgm:pt modelId="{E5899297-2589-40DC-B3C0-91975C1FD796}" type="pres">
      <dgm:prSet presAssocID="{253E6BE2-E77A-4B46-BDB5-40990B446F1E}" presName="textNode" presStyleLbl="node1" presStyleIdx="3" presStyleCnt="6">
        <dgm:presLayoutVars>
          <dgm:bulletEnabled val="1"/>
        </dgm:presLayoutVars>
      </dgm:prSet>
      <dgm:spPr/>
      <dgm:t>
        <a:bodyPr/>
        <a:lstStyle/>
        <a:p>
          <a:endParaRPr lang="tr-TR"/>
        </a:p>
      </dgm:t>
    </dgm:pt>
    <dgm:pt modelId="{F0AC93DD-F7F4-47A7-A166-4FAE0BF2B198}" type="pres">
      <dgm:prSet presAssocID="{7A153A6A-1B71-42F4-9A58-7BC905EBD02C}" presName="sibTrans" presStyleCnt="0"/>
      <dgm:spPr/>
    </dgm:pt>
    <dgm:pt modelId="{F84FCE9D-64CB-4D16-983B-69CC7C3E522B}" type="pres">
      <dgm:prSet presAssocID="{D83D3C8A-1180-4761-BC77-B3C5DFD2BDF4}" presName="textNode" presStyleLbl="node1" presStyleIdx="4" presStyleCnt="6">
        <dgm:presLayoutVars>
          <dgm:bulletEnabled val="1"/>
        </dgm:presLayoutVars>
      </dgm:prSet>
      <dgm:spPr/>
      <dgm:t>
        <a:bodyPr/>
        <a:lstStyle/>
        <a:p>
          <a:endParaRPr lang="tr-TR"/>
        </a:p>
      </dgm:t>
    </dgm:pt>
    <dgm:pt modelId="{D170DBCD-EE89-414C-B8D6-1E32E0DBA1D9}" type="pres">
      <dgm:prSet presAssocID="{13A5E61E-1C1B-4DC9-BD92-AE9137495DAD}" presName="sibTrans" presStyleCnt="0"/>
      <dgm:spPr/>
    </dgm:pt>
    <dgm:pt modelId="{19AC0862-2DC2-4E40-80AC-D496D58A1727}" type="pres">
      <dgm:prSet presAssocID="{FCE5ED09-12E5-4A5F-8829-EE180672ED36}" presName="textNode" presStyleLbl="node1" presStyleIdx="5" presStyleCnt="6">
        <dgm:presLayoutVars>
          <dgm:bulletEnabled val="1"/>
        </dgm:presLayoutVars>
      </dgm:prSet>
      <dgm:spPr/>
      <dgm:t>
        <a:bodyPr/>
        <a:lstStyle/>
        <a:p>
          <a:endParaRPr lang="tr-TR"/>
        </a:p>
      </dgm:t>
    </dgm:pt>
  </dgm:ptLst>
  <dgm:cxnLst>
    <dgm:cxn modelId="{C29914A5-12CE-4BAF-A076-3D439CDE0E31}" srcId="{714F30ED-4101-431E-A945-9AC5BE8AEC36}" destId="{21D4AD68-79D4-419B-BF0D-489DA77FB1D9}" srcOrd="0" destOrd="0" parTransId="{074BFF94-70D8-4F16-8917-E5BCB5D3CA7B}" sibTransId="{E782F76B-3E57-419E-B02D-5D8B72E9A2CB}"/>
    <dgm:cxn modelId="{0DA622D9-BEAF-4DCD-AAA8-DA930C754A48}" srcId="{714F30ED-4101-431E-A945-9AC5BE8AEC36}" destId="{401FBAD6-9AFD-43E1-AF00-91046D1D37A7}" srcOrd="1" destOrd="0" parTransId="{29D33F46-02D9-4B9C-BADD-0315B72272C3}" sibTransId="{9F5B1449-B076-4796-95D9-C0ADB8EC0B91}"/>
    <dgm:cxn modelId="{855B5EEE-5C2E-4199-B389-2C97CB6C26D3}" type="presOf" srcId="{21D4AD68-79D4-419B-BF0D-489DA77FB1D9}" destId="{F19A6F72-EC91-47B7-A1DA-EF6F8217AE40}" srcOrd="0" destOrd="0" presId="urn:microsoft.com/office/officeart/2005/8/layout/hProcess9"/>
    <dgm:cxn modelId="{7020D539-738D-4741-B437-3FBA1D89DE27}" type="presOf" srcId="{714F30ED-4101-431E-A945-9AC5BE8AEC36}" destId="{AFC0DC08-4557-4B37-ACDD-979E18CDEA20}" srcOrd="0" destOrd="0" presId="urn:microsoft.com/office/officeart/2005/8/layout/hProcess9"/>
    <dgm:cxn modelId="{8AE1EB84-2D65-4BEA-9677-AFC7BEB359FB}" srcId="{714F30ED-4101-431E-A945-9AC5BE8AEC36}" destId="{C7E1BEEB-1514-41A6-8EF6-4AB979128B44}" srcOrd="2" destOrd="0" parTransId="{18E3E81E-5E51-41BF-A488-295D33DAC64D}" sibTransId="{EBADA1C5-1D10-4574-A68D-C2B1D6D75DD7}"/>
    <dgm:cxn modelId="{34E59F1E-F420-43F9-9D57-F92097B1BAED}" srcId="{714F30ED-4101-431E-A945-9AC5BE8AEC36}" destId="{D83D3C8A-1180-4761-BC77-B3C5DFD2BDF4}" srcOrd="4" destOrd="0" parTransId="{4E172720-88E2-46DF-A414-89AEE8A90081}" sibTransId="{13A5E61E-1C1B-4DC9-BD92-AE9137495DAD}"/>
    <dgm:cxn modelId="{DEAB5072-457B-4EBB-8992-9589281B8C4D}" type="presOf" srcId="{C7E1BEEB-1514-41A6-8EF6-4AB979128B44}" destId="{3AE0C53C-8FFC-41A0-8D49-19365976A005}" srcOrd="0" destOrd="0" presId="urn:microsoft.com/office/officeart/2005/8/layout/hProcess9"/>
    <dgm:cxn modelId="{24FDD5D8-508C-45B4-84B4-F4BA22A2E3EF}" type="presOf" srcId="{D83D3C8A-1180-4761-BC77-B3C5DFD2BDF4}" destId="{F84FCE9D-64CB-4D16-983B-69CC7C3E522B}" srcOrd="0" destOrd="0" presId="urn:microsoft.com/office/officeart/2005/8/layout/hProcess9"/>
    <dgm:cxn modelId="{317C180A-478C-4200-8524-3D12F71971C2}" type="presOf" srcId="{401FBAD6-9AFD-43E1-AF00-91046D1D37A7}" destId="{7927FBBD-F9EC-4D16-841B-1D8C115F904B}" srcOrd="0" destOrd="0" presId="urn:microsoft.com/office/officeart/2005/8/layout/hProcess9"/>
    <dgm:cxn modelId="{642537D2-43BB-4957-9A4F-4BDD9C6DF08F}" srcId="{714F30ED-4101-431E-A945-9AC5BE8AEC36}" destId="{FCE5ED09-12E5-4A5F-8829-EE180672ED36}" srcOrd="5" destOrd="0" parTransId="{09092C02-2EB3-421B-BB2C-04E7FC1633F2}" sibTransId="{22922A48-39B0-49D3-8A32-99D7C0F3F731}"/>
    <dgm:cxn modelId="{9E08CFD0-D147-4B30-A77E-89CBD7EE31B3}" type="presOf" srcId="{253E6BE2-E77A-4B46-BDB5-40990B446F1E}" destId="{E5899297-2589-40DC-B3C0-91975C1FD796}" srcOrd="0" destOrd="0" presId="urn:microsoft.com/office/officeart/2005/8/layout/hProcess9"/>
    <dgm:cxn modelId="{337EF0F3-45BC-4E42-9011-3A0EF004292E}" type="presOf" srcId="{FCE5ED09-12E5-4A5F-8829-EE180672ED36}" destId="{19AC0862-2DC2-4E40-80AC-D496D58A1727}" srcOrd="0" destOrd="0" presId="urn:microsoft.com/office/officeart/2005/8/layout/hProcess9"/>
    <dgm:cxn modelId="{D22573B7-EBBA-45FB-AFA5-C5FCD7CB7674}" srcId="{714F30ED-4101-431E-A945-9AC5BE8AEC36}" destId="{253E6BE2-E77A-4B46-BDB5-40990B446F1E}" srcOrd="3" destOrd="0" parTransId="{258EE9F8-7F7D-4ED8-8EB4-E8395DBF2F49}" sibTransId="{7A153A6A-1B71-42F4-9A58-7BC905EBD02C}"/>
    <dgm:cxn modelId="{78A5DFC7-542E-43B7-B32E-FB6363DB31F0}" type="presParOf" srcId="{AFC0DC08-4557-4B37-ACDD-979E18CDEA20}" destId="{5C0D3E47-09EF-431D-9B1A-4B83C4EB8455}" srcOrd="0" destOrd="0" presId="urn:microsoft.com/office/officeart/2005/8/layout/hProcess9"/>
    <dgm:cxn modelId="{04A5801C-EDA2-462C-BCD8-5100861F1A13}" type="presParOf" srcId="{AFC0DC08-4557-4B37-ACDD-979E18CDEA20}" destId="{358DA2C4-CB93-4D68-9A3B-C4BBA04F183D}" srcOrd="1" destOrd="0" presId="urn:microsoft.com/office/officeart/2005/8/layout/hProcess9"/>
    <dgm:cxn modelId="{08BFBE48-2A56-4820-9249-B6B75CBC4FDB}" type="presParOf" srcId="{358DA2C4-CB93-4D68-9A3B-C4BBA04F183D}" destId="{F19A6F72-EC91-47B7-A1DA-EF6F8217AE40}" srcOrd="0" destOrd="0" presId="urn:microsoft.com/office/officeart/2005/8/layout/hProcess9"/>
    <dgm:cxn modelId="{6E3460D1-D621-4338-99A7-CB2F5490BEE5}" type="presParOf" srcId="{358DA2C4-CB93-4D68-9A3B-C4BBA04F183D}" destId="{8AE90929-04C5-440A-919D-57389504081F}" srcOrd="1" destOrd="0" presId="urn:microsoft.com/office/officeart/2005/8/layout/hProcess9"/>
    <dgm:cxn modelId="{176B7BCE-DB9E-48F8-BC17-9D43E9DDEC56}" type="presParOf" srcId="{358DA2C4-CB93-4D68-9A3B-C4BBA04F183D}" destId="{7927FBBD-F9EC-4D16-841B-1D8C115F904B}" srcOrd="2" destOrd="0" presId="urn:microsoft.com/office/officeart/2005/8/layout/hProcess9"/>
    <dgm:cxn modelId="{AC263CF7-42F7-46DB-A141-37658746A432}" type="presParOf" srcId="{358DA2C4-CB93-4D68-9A3B-C4BBA04F183D}" destId="{F5C21F99-19A0-4614-8210-5BA66B67D5BA}" srcOrd="3" destOrd="0" presId="urn:microsoft.com/office/officeart/2005/8/layout/hProcess9"/>
    <dgm:cxn modelId="{FE84D882-70D8-4428-9FCF-E868B7603CBB}" type="presParOf" srcId="{358DA2C4-CB93-4D68-9A3B-C4BBA04F183D}" destId="{3AE0C53C-8FFC-41A0-8D49-19365976A005}" srcOrd="4" destOrd="0" presId="urn:microsoft.com/office/officeart/2005/8/layout/hProcess9"/>
    <dgm:cxn modelId="{769F3E0F-7270-4808-9756-D877EFB9701C}" type="presParOf" srcId="{358DA2C4-CB93-4D68-9A3B-C4BBA04F183D}" destId="{BB025731-4E89-4E5B-934C-493EACBD01E2}" srcOrd="5" destOrd="0" presId="urn:microsoft.com/office/officeart/2005/8/layout/hProcess9"/>
    <dgm:cxn modelId="{CCB30D8D-7004-47AC-8FB8-2AD0C8E0D702}" type="presParOf" srcId="{358DA2C4-CB93-4D68-9A3B-C4BBA04F183D}" destId="{E5899297-2589-40DC-B3C0-91975C1FD796}" srcOrd="6" destOrd="0" presId="urn:microsoft.com/office/officeart/2005/8/layout/hProcess9"/>
    <dgm:cxn modelId="{05780FE8-F2F0-47C6-89FC-9342C0BFB4C5}" type="presParOf" srcId="{358DA2C4-CB93-4D68-9A3B-C4BBA04F183D}" destId="{F0AC93DD-F7F4-47A7-A166-4FAE0BF2B198}" srcOrd="7" destOrd="0" presId="urn:microsoft.com/office/officeart/2005/8/layout/hProcess9"/>
    <dgm:cxn modelId="{33E162F2-9409-4857-8F72-422D5FBBC821}" type="presParOf" srcId="{358DA2C4-CB93-4D68-9A3B-C4BBA04F183D}" destId="{F84FCE9D-64CB-4D16-983B-69CC7C3E522B}" srcOrd="8" destOrd="0" presId="urn:microsoft.com/office/officeart/2005/8/layout/hProcess9"/>
    <dgm:cxn modelId="{6C045F62-397F-4E3A-A217-DF2C095265D4}" type="presParOf" srcId="{358DA2C4-CB93-4D68-9A3B-C4BBA04F183D}" destId="{D170DBCD-EE89-414C-B8D6-1E32E0DBA1D9}" srcOrd="9" destOrd="0" presId="urn:microsoft.com/office/officeart/2005/8/layout/hProcess9"/>
    <dgm:cxn modelId="{FBBC24BE-50E3-4374-B89A-C87C8B862F73}" type="presParOf" srcId="{358DA2C4-CB93-4D68-9A3B-C4BBA04F183D}" destId="{19AC0862-2DC2-4E40-80AC-D496D58A1727}"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84383-2CA9-4147-B89B-B34509D03BE0}" type="doc">
      <dgm:prSet loTypeId="urn:microsoft.com/office/officeart/2005/8/layout/hProcess9" loCatId="process" qsTypeId="urn:microsoft.com/office/officeart/2005/8/quickstyle/3d7" qsCatId="3D" csTypeId="urn:microsoft.com/office/officeart/2005/8/colors/accent6_2" csCatId="accent6" phldr="1"/>
      <dgm:spPr/>
      <dgm:t>
        <a:bodyPr/>
        <a:lstStyle/>
        <a:p>
          <a:endParaRPr lang="tr-TR"/>
        </a:p>
      </dgm:t>
    </dgm:pt>
    <dgm:pt modelId="{222A4CF6-D96E-4496-ADF6-33A362677323}">
      <dgm:prSet phldrT="[Metin]"/>
      <dgm:spPr/>
      <dgm:t>
        <a:bodyPr/>
        <a:lstStyle/>
        <a:p>
          <a:r>
            <a:rPr lang="tr-TR" dirty="0"/>
            <a:t>ZWISCHENPRÜFUNG</a:t>
          </a:r>
        </a:p>
      </dgm:t>
    </dgm:pt>
    <dgm:pt modelId="{EB705C00-0DF8-440E-AFE3-2EE00CE47A44}" type="parTrans" cxnId="{0179E332-29D8-4EA9-9D3A-7C3D6408C9F2}">
      <dgm:prSet/>
      <dgm:spPr/>
      <dgm:t>
        <a:bodyPr/>
        <a:lstStyle/>
        <a:p>
          <a:endParaRPr lang="tr-TR"/>
        </a:p>
      </dgm:t>
    </dgm:pt>
    <dgm:pt modelId="{17CFF327-A72A-4834-A22D-DBA068B62215}" type="sibTrans" cxnId="{0179E332-29D8-4EA9-9D3A-7C3D6408C9F2}">
      <dgm:prSet/>
      <dgm:spPr/>
      <dgm:t>
        <a:bodyPr/>
        <a:lstStyle/>
        <a:p>
          <a:endParaRPr lang="tr-TR"/>
        </a:p>
      </dgm:t>
    </dgm:pt>
    <dgm:pt modelId="{187F00A6-AFC2-4CA2-A8E0-A75476B96E95}">
      <dgm:prSet phldrT="[Metin]"/>
      <dgm:spPr/>
      <dgm:t>
        <a:bodyPr/>
        <a:lstStyle/>
        <a:p>
          <a:r>
            <a:rPr lang="tr-TR" dirty="0"/>
            <a:t>TOPLAM</a:t>
          </a:r>
        </a:p>
        <a:p>
          <a:r>
            <a:rPr lang="tr-TR" dirty="0"/>
            <a:t>3 ADET</a:t>
          </a:r>
        </a:p>
        <a:p>
          <a:endParaRPr lang="tr-TR" dirty="0"/>
        </a:p>
      </dgm:t>
    </dgm:pt>
    <dgm:pt modelId="{DD240504-E358-4EB0-90F9-9EDB4A5301DA}" type="parTrans" cxnId="{C9210779-310D-4886-87B4-18D41E510FEB}">
      <dgm:prSet/>
      <dgm:spPr/>
      <dgm:t>
        <a:bodyPr/>
        <a:lstStyle/>
        <a:p>
          <a:endParaRPr lang="tr-TR"/>
        </a:p>
      </dgm:t>
    </dgm:pt>
    <dgm:pt modelId="{022E9D77-9CA4-47E5-A37A-1DF32A10E810}" type="sibTrans" cxnId="{C9210779-310D-4886-87B4-18D41E510FEB}">
      <dgm:prSet/>
      <dgm:spPr/>
      <dgm:t>
        <a:bodyPr/>
        <a:lstStyle/>
        <a:p>
          <a:endParaRPr lang="tr-TR"/>
        </a:p>
      </dgm:t>
    </dgm:pt>
    <dgm:pt modelId="{8E50E1AD-0335-40DB-927C-1C9D568539E2}">
      <dgm:prSet phldrT="[Metin]"/>
      <dgm:spPr/>
      <dgm:t>
        <a:bodyPr/>
        <a:lstStyle/>
        <a:p>
          <a:r>
            <a:rPr lang="tr-TR" dirty="0"/>
            <a:t>AĞIRLIK</a:t>
          </a:r>
        </a:p>
        <a:p>
          <a:r>
            <a:rPr lang="tr-TR" dirty="0"/>
            <a:t>3X 10 =%30</a:t>
          </a:r>
        </a:p>
      </dgm:t>
    </dgm:pt>
    <dgm:pt modelId="{8EDE065A-99CB-48BC-9B77-0B6FF43487E3}" type="parTrans" cxnId="{8780AEE0-6A07-4905-856E-4EB9BD5B4D72}">
      <dgm:prSet/>
      <dgm:spPr/>
      <dgm:t>
        <a:bodyPr/>
        <a:lstStyle/>
        <a:p>
          <a:endParaRPr lang="tr-TR"/>
        </a:p>
      </dgm:t>
    </dgm:pt>
    <dgm:pt modelId="{CAD8B6F3-749F-4C0C-A589-14E2393A1BB3}" type="sibTrans" cxnId="{8780AEE0-6A07-4905-856E-4EB9BD5B4D72}">
      <dgm:prSet/>
      <dgm:spPr/>
      <dgm:t>
        <a:bodyPr/>
        <a:lstStyle/>
        <a:p>
          <a:endParaRPr lang="tr-TR"/>
        </a:p>
      </dgm:t>
    </dgm:pt>
    <dgm:pt modelId="{7E993384-49FA-4EE4-82DA-DE5CD6F354E5}">
      <dgm:prSet/>
      <dgm:spPr/>
      <dgm:t>
        <a:bodyPr/>
        <a:lstStyle/>
        <a:p>
          <a:r>
            <a:rPr lang="tr-TR" dirty="0"/>
            <a:t>Bu sınavlar ‘dilin kullanımı, dinleme , yazma ve okuma ’ bölümlerinden oluşmaktadır.</a:t>
          </a:r>
        </a:p>
      </dgm:t>
    </dgm:pt>
    <dgm:pt modelId="{EA57EED4-8575-4730-B0B8-11C449FF6A61}" type="parTrans" cxnId="{D0BA0946-7F0A-4F25-AB20-E1EE69088ABF}">
      <dgm:prSet/>
      <dgm:spPr/>
      <dgm:t>
        <a:bodyPr/>
        <a:lstStyle/>
        <a:p>
          <a:endParaRPr lang="tr-TR"/>
        </a:p>
      </dgm:t>
    </dgm:pt>
    <dgm:pt modelId="{1CDF5845-820A-4A20-825B-189512146A05}" type="sibTrans" cxnId="{D0BA0946-7F0A-4F25-AB20-E1EE69088ABF}">
      <dgm:prSet/>
      <dgm:spPr/>
      <dgm:t>
        <a:bodyPr/>
        <a:lstStyle/>
        <a:p>
          <a:endParaRPr lang="tr-TR"/>
        </a:p>
      </dgm:t>
    </dgm:pt>
    <dgm:pt modelId="{A4F3BB5E-18A9-452C-BD5E-A4817E922D38}">
      <dgm:prSet/>
      <dgm:spPr/>
      <dgm:t>
        <a:bodyPr/>
        <a:lstStyle/>
        <a:p>
          <a:r>
            <a:rPr lang="tr-TR" dirty="0"/>
            <a:t>2023-24 akademik yılında cuma günleri yapılacaktır.</a:t>
          </a:r>
        </a:p>
      </dgm:t>
    </dgm:pt>
    <dgm:pt modelId="{B3E787FA-4DA5-48A7-BAA2-521A5D3BECD0}" type="parTrans" cxnId="{DC05E49E-7743-4AFA-961C-41C5B624ABE7}">
      <dgm:prSet/>
      <dgm:spPr/>
      <dgm:t>
        <a:bodyPr/>
        <a:lstStyle/>
        <a:p>
          <a:endParaRPr lang="tr-TR"/>
        </a:p>
      </dgm:t>
    </dgm:pt>
    <dgm:pt modelId="{A91255BC-25F4-4DB9-8B68-B4A44CFB1BA8}" type="sibTrans" cxnId="{DC05E49E-7743-4AFA-961C-41C5B624ABE7}">
      <dgm:prSet/>
      <dgm:spPr/>
      <dgm:t>
        <a:bodyPr/>
        <a:lstStyle/>
        <a:p>
          <a:endParaRPr lang="tr-TR"/>
        </a:p>
      </dgm:t>
    </dgm:pt>
    <dgm:pt modelId="{348E5F91-6366-45BE-BD00-556094D98BB8}" type="pres">
      <dgm:prSet presAssocID="{50184383-2CA9-4147-B89B-B34509D03BE0}" presName="CompostProcess" presStyleCnt="0">
        <dgm:presLayoutVars>
          <dgm:dir/>
          <dgm:resizeHandles val="exact"/>
        </dgm:presLayoutVars>
      </dgm:prSet>
      <dgm:spPr/>
      <dgm:t>
        <a:bodyPr/>
        <a:lstStyle/>
        <a:p>
          <a:endParaRPr lang="tr-TR"/>
        </a:p>
      </dgm:t>
    </dgm:pt>
    <dgm:pt modelId="{100433A8-2110-4D88-9408-B7BB7E6102BE}" type="pres">
      <dgm:prSet presAssocID="{50184383-2CA9-4147-B89B-B34509D03BE0}" presName="arrow" presStyleLbl="bgShp" presStyleIdx="0" presStyleCnt="1"/>
      <dgm:spPr/>
    </dgm:pt>
    <dgm:pt modelId="{3D0E3687-5322-49B0-A2C8-D67CA02444CD}" type="pres">
      <dgm:prSet presAssocID="{50184383-2CA9-4147-B89B-B34509D03BE0}" presName="linearProcess" presStyleCnt="0"/>
      <dgm:spPr/>
    </dgm:pt>
    <dgm:pt modelId="{266C483E-37D1-4E6E-9D0E-42B7DFCB34D7}" type="pres">
      <dgm:prSet presAssocID="{222A4CF6-D96E-4496-ADF6-33A362677323}" presName="textNode" presStyleLbl="node1" presStyleIdx="0" presStyleCnt="5">
        <dgm:presLayoutVars>
          <dgm:bulletEnabled val="1"/>
        </dgm:presLayoutVars>
      </dgm:prSet>
      <dgm:spPr/>
      <dgm:t>
        <a:bodyPr/>
        <a:lstStyle/>
        <a:p>
          <a:endParaRPr lang="tr-TR"/>
        </a:p>
      </dgm:t>
    </dgm:pt>
    <dgm:pt modelId="{5BF318AA-C247-4967-927B-07D655DB4FB4}" type="pres">
      <dgm:prSet presAssocID="{17CFF327-A72A-4834-A22D-DBA068B62215}" presName="sibTrans" presStyleCnt="0"/>
      <dgm:spPr/>
    </dgm:pt>
    <dgm:pt modelId="{D8778A6D-7CD0-4381-821E-D6D938BEC00C}" type="pres">
      <dgm:prSet presAssocID="{187F00A6-AFC2-4CA2-A8E0-A75476B96E95}" presName="textNode" presStyleLbl="node1" presStyleIdx="1" presStyleCnt="5">
        <dgm:presLayoutVars>
          <dgm:bulletEnabled val="1"/>
        </dgm:presLayoutVars>
      </dgm:prSet>
      <dgm:spPr/>
      <dgm:t>
        <a:bodyPr/>
        <a:lstStyle/>
        <a:p>
          <a:endParaRPr lang="tr-TR"/>
        </a:p>
      </dgm:t>
    </dgm:pt>
    <dgm:pt modelId="{66DED669-7DB3-4273-A1DF-FE17816292F8}" type="pres">
      <dgm:prSet presAssocID="{022E9D77-9CA4-47E5-A37A-1DF32A10E810}" presName="sibTrans" presStyleCnt="0"/>
      <dgm:spPr/>
    </dgm:pt>
    <dgm:pt modelId="{08FA695B-7565-4D31-A4F4-4922859F0DB1}" type="pres">
      <dgm:prSet presAssocID="{8E50E1AD-0335-40DB-927C-1C9D568539E2}" presName="textNode" presStyleLbl="node1" presStyleIdx="2" presStyleCnt="5">
        <dgm:presLayoutVars>
          <dgm:bulletEnabled val="1"/>
        </dgm:presLayoutVars>
      </dgm:prSet>
      <dgm:spPr/>
      <dgm:t>
        <a:bodyPr/>
        <a:lstStyle/>
        <a:p>
          <a:endParaRPr lang="tr-TR"/>
        </a:p>
      </dgm:t>
    </dgm:pt>
    <dgm:pt modelId="{D6FC10C5-3A4B-4631-BE0D-917723DBF37B}" type="pres">
      <dgm:prSet presAssocID="{CAD8B6F3-749F-4C0C-A589-14E2393A1BB3}" presName="sibTrans" presStyleCnt="0"/>
      <dgm:spPr/>
    </dgm:pt>
    <dgm:pt modelId="{4E787C6E-594A-4FAC-A8D0-BD617532391D}" type="pres">
      <dgm:prSet presAssocID="{A4F3BB5E-18A9-452C-BD5E-A4817E922D38}" presName="textNode" presStyleLbl="node1" presStyleIdx="3" presStyleCnt="5">
        <dgm:presLayoutVars>
          <dgm:bulletEnabled val="1"/>
        </dgm:presLayoutVars>
      </dgm:prSet>
      <dgm:spPr/>
      <dgm:t>
        <a:bodyPr/>
        <a:lstStyle/>
        <a:p>
          <a:endParaRPr lang="tr-TR"/>
        </a:p>
      </dgm:t>
    </dgm:pt>
    <dgm:pt modelId="{449A42ED-8964-48D9-BA21-B4D4B7916333}" type="pres">
      <dgm:prSet presAssocID="{A91255BC-25F4-4DB9-8B68-B4A44CFB1BA8}" presName="sibTrans" presStyleCnt="0"/>
      <dgm:spPr/>
    </dgm:pt>
    <dgm:pt modelId="{494B6F87-6F72-45FB-A416-0073BFB6AC02}" type="pres">
      <dgm:prSet presAssocID="{7E993384-49FA-4EE4-82DA-DE5CD6F354E5}" presName="textNode" presStyleLbl="node1" presStyleIdx="4" presStyleCnt="5">
        <dgm:presLayoutVars>
          <dgm:bulletEnabled val="1"/>
        </dgm:presLayoutVars>
      </dgm:prSet>
      <dgm:spPr/>
      <dgm:t>
        <a:bodyPr/>
        <a:lstStyle/>
        <a:p>
          <a:endParaRPr lang="tr-TR"/>
        </a:p>
      </dgm:t>
    </dgm:pt>
  </dgm:ptLst>
  <dgm:cxnLst>
    <dgm:cxn modelId="{B69A95EB-BD40-4D9F-B4B0-0B8651DAE300}" type="presOf" srcId="{8E50E1AD-0335-40DB-927C-1C9D568539E2}" destId="{08FA695B-7565-4D31-A4F4-4922859F0DB1}" srcOrd="0" destOrd="0" presId="urn:microsoft.com/office/officeart/2005/8/layout/hProcess9"/>
    <dgm:cxn modelId="{C9210779-310D-4886-87B4-18D41E510FEB}" srcId="{50184383-2CA9-4147-B89B-B34509D03BE0}" destId="{187F00A6-AFC2-4CA2-A8E0-A75476B96E95}" srcOrd="1" destOrd="0" parTransId="{DD240504-E358-4EB0-90F9-9EDB4A5301DA}" sibTransId="{022E9D77-9CA4-47E5-A37A-1DF32A10E810}"/>
    <dgm:cxn modelId="{DC05E49E-7743-4AFA-961C-41C5B624ABE7}" srcId="{50184383-2CA9-4147-B89B-B34509D03BE0}" destId="{A4F3BB5E-18A9-452C-BD5E-A4817E922D38}" srcOrd="3" destOrd="0" parTransId="{B3E787FA-4DA5-48A7-BAA2-521A5D3BECD0}" sibTransId="{A91255BC-25F4-4DB9-8B68-B4A44CFB1BA8}"/>
    <dgm:cxn modelId="{1501A6B2-7B08-4A7C-968E-AF7BDD0D4A3A}" type="presOf" srcId="{7E993384-49FA-4EE4-82DA-DE5CD6F354E5}" destId="{494B6F87-6F72-45FB-A416-0073BFB6AC02}" srcOrd="0" destOrd="0" presId="urn:microsoft.com/office/officeart/2005/8/layout/hProcess9"/>
    <dgm:cxn modelId="{0179E332-29D8-4EA9-9D3A-7C3D6408C9F2}" srcId="{50184383-2CA9-4147-B89B-B34509D03BE0}" destId="{222A4CF6-D96E-4496-ADF6-33A362677323}" srcOrd="0" destOrd="0" parTransId="{EB705C00-0DF8-440E-AFE3-2EE00CE47A44}" sibTransId="{17CFF327-A72A-4834-A22D-DBA068B62215}"/>
    <dgm:cxn modelId="{3B747714-D064-4D72-9A47-2812AE017BD7}" type="presOf" srcId="{222A4CF6-D96E-4496-ADF6-33A362677323}" destId="{266C483E-37D1-4E6E-9D0E-42B7DFCB34D7}" srcOrd="0" destOrd="0" presId="urn:microsoft.com/office/officeart/2005/8/layout/hProcess9"/>
    <dgm:cxn modelId="{D0BA0946-7F0A-4F25-AB20-E1EE69088ABF}" srcId="{50184383-2CA9-4147-B89B-B34509D03BE0}" destId="{7E993384-49FA-4EE4-82DA-DE5CD6F354E5}" srcOrd="4" destOrd="0" parTransId="{EA57EED4-8575-4730-B0B8-11C449FF6A61}" sibTransId="{1CDF5845-820A-4A20-825B-189512146A05}"/>
    <dgm:cxn modelId="{8780AEE0-6A07-4905-856E-4EB9BD5B4D72}" srcId="{50184383-2CA9-4147-B89B-B34509D03BE0}" destId="{8E50E1AD-0335-40DB-927C-1C9D568539E2}" srcOrd="2" destOrd="0" parTransId="{8EDE065A-99CB-48BC-9B77-0B6FF43487E3}" sibTransId="{CAD8B6F3-749F-4C0C-A589-14E2393A1BB3}"/>
    <dgm:cxn modelId="{983FFFB5-3BB5-417B-8F44-0255746E2481}" type="presOf" srcId="{A4F3BB5E-18A9-452C-BD5E-A4817E922D38}" destId="{4E787C6E-594A-4FAC-A8D0-BD617532391D}" srcOrd="0" destOrd="0" presId="urn:microsoft.com/office/officeart/2005/8/layout/hProcess9"/>
    <dgm:cxn modelId="{C90BBE5C-4115-48A6-95C5-61542D931FC2}" type="presOf" srcId="{187F00A6-AFC2-4CA2-A8E0-A75476B96E95}" destId="{D8778A6D-7CD0-4381-821E-D6D938BEC00C}" srcOrd="0" destOrd="0" presId="urn:microsoft.com/office/officeart/2005/8/layout/hProcess9"/>
    <dgm:cxn modelId="{74B21B0A-AD27-4450-A17E-4E3BBA32BE03}" type="presOf" srcId="{50184383-2CA9-4147-B89B-B34509D03BE0}" destId="{348E5F91-6366-45BE-BD00-556094D98BB8}" srcOrd="0" destOrd="0" presId="urn:microsoft.com/office/officeart/2005/8/layout/hProcess9"/>
    <dgm:cxn modelId="{3A5D6B33-5103-4A29-A3C9-31CFB13CA2E7}" type="presParOf" srcId="{348E5F91-6366-45BE-BD00-556094D98BB8}" destId="{100433A8-2110-4D88-9408-B7BB7E6102BE}" srcOrd="0" destOrd="0" presId="urn:microsoft.com/office/officeart/2005/8/layout/hProcess9"/>
    <dgm:cxn modelId="{C176FB31-F889-4C24-BDCE-0ED15DF4D546}" type="presParOf" srcId="{348E5F91-6366-45BE-BD00-556094D98BB8}" destId="{3D0E3687-5322-49B0-A2C8-D67CA02444CD}" srcOrd="1" destOrd="0" presId="urn:microsoft.com/office/officeart/2005/8/layout/hProcess9"/>
    <dgm:cxn modelId="{5FD621C7-04AC-4CB6-BBEF-91C0E40CD34A}" type="presParOf" srcId="{3D0E3687-5322-49B0-A2C8-D67CA02444CD}" destId="{266C483E-37D1-4E6E-9D0E-42B7DFCB34D7}" srcOrd="0" destOrd="0" presId="urn:microsoft.com/office/officeart/2005/8/layout/hProcess9"/>
    <dgm:cxn modelId="{40BE3882-B369-4E10-B88E-8F68E40BCCC4}" type="presParOf" srcId="{3D0E3687-5322-49B0-A2C8-D67CA02444CD}" destId="{5BF318AA-C247-4967-927B-07D655DB4FB4}" srcOrd="1" destOrd="0" presId="urn:microsoft.com/office/officeart/2005/8/layout/hProcess9"/>
    <dgm:cxn modelId="{2D196541-579D-4CE1-91FE-9E436C43D04A}" type="presParOf" srcId="{3D0E3687-5322-49B0-A2C8-D67CA02444CD}" destId="{D8778A6D-7CD0-4381-821E-D6D938BEC00C}" srcOrd="2" destOrd="0" presId="urn:microsoft.com/office/officeart/2005/8/layout/hProcess9"/>
    <dgm:cxn modelId="{C5E53AD3-11FF-469B-8EA5-FD6BE7D1486C}" type="presParOf" srcId="{3D0E3687-5322-49B0-A2C8-D67CA02444CD}" destId="{66DED669-7DB3-4273-A1DF-FE17816292F8}" srcOrd="3" destOrd="0" presId="urn:microsoft.com/office/officeart/2005/8/layout/hProcess9"/>
    <dgm:cxn modelId="{F6178B1E-6E93-4288-ACA2-9D6F389234FB}" type="presParOf" srcId="{3D0E3687-5322-49B0-A2C8-D67CA02444CD}" destId="{08FA695B-7565-4D31-A4F4-4922859F0DB1}" srcOrd="4" destOrd="0" presId="urn:microsoft.com/office/officeart/2005/8/layout/hProcess9"/>
    <dgm:cxn modelId="{8CF83F44-B813-4AC9-86D3-D6BE4CA495A1}" type="presParOf" srcId="{3D0E3687-5322-49B0-A2C8-D67CA02444CD}" destId="{D6FC10C5-3A4B-4631-BE0D-917723DBF37B}" srcOrd="5" destOrd="0" presId="urn:microsoft.com/office/officeart/2005/8/layout/hProcess9"/>
    <dgm:cxn modelId="{D89C25B7-BFC8-4447-9DBA-69AC93811E10}" type="presParOf" srcId="{3D0E3687-5322-49B0-A2C8-D67CA02444CD}" destId="{4E787C6E-594A-4FAC-A8D0-BD617532391D}" srcOrd="6" destOrd="0" presId="urn:microsoft.com/office/officeart/2005/8/layout/hProcess9"/>
    <dgm:cxn modelId="{86D9AF31-47E3-4C9B-971D-2CC5206B4FD9}" type="presParOf" srcId="{3D0E3687-5322-49B0-A2C8-D67CA02444CD}" destId="{449A42ED-8964-48D9-BA21-B4D4B7916333}" srcOrd="7" destOrd="0" presId="urn:microsoft.com/office/officeart/2005/8/layout/hProcess9"/>
    <dgm:cxn modelId="{26C94CE6-A462-4B95-8018-4B0D3B6B9E82}" type="presParOf" srcId="{3D0E3687-5322-49B0-A2C8-D67CA02444CD}" destId="{494B6F87-6F72-45FB-A416-0073BFB6AC0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A37D7-6411-4838-A777-38D343C63320}" type="doc">
      <dgm:prSet loTypeId="urn:microsoft.com/office/officeart/2005/8/layout/hProcess9" loCatId="process" qsTypeId="urn:microsoft.com/office/officeart/2005/8/quickstyle/3d7" qsCatId="3D" csTypeId="urn:microsoft.com/office/officeart/2005/8/colors/accent6_2" csCatId="accent6" phldr="1"/>
      <dgm:spPr/>
      <dgm:t>
        <a:bodyPr/>
        <a:lstStyle/>
        <a:p>
          <a:endParaRPr lang="tr-TR"/>
        </a:p>
      </dgm:t>
    </dgm:pt>
    <dgm:pt modelId="{F0E68752-601C-4872-9D33-9B2CB7879B7D}">
      <dgm:prSet phldrT="[Metin]"/>
      <dgm:spPr/>
      <dgm:t>
        <a:bodyPr/>
        <a:lstStyle/>
        <a:p>
          <a:r>
            <a:rPr lang="tr-TR" dirty="0"/>
            <a:t>KONUŞMA SINAVI</a:t>
          </a:r>
        </a:p>
      </dgm:t>
    </dgm:pt>
    <dgm:pt modelId="{3464A1CA-F16B-4E54-8D6E-5959A2FA9BC0}" type="parTrans" cxnId="{5B4D68C7-8794-4083-8186-DE995D13BAF4}">
      <dgm:prSet/>
      <dgm:spPr/>
      <dgm:t>
        <a:bodyPr/>
        <a:lstStyle/>
        <a:p>
          <a:endParaRPr lang="tr-TR"/>
        </a:p>
      </dgm:t>
    </dgm:pt>
    <dgm:pt modelId="{2DBAAC03-CA15-430B-8EF4-767C43B051F3}" type="sibTrans" cxnId="{5B4D68C7-8794-4083-8186-DE995D13BAF4}">
      <dgm:prSet/>
      <dgm:spPr/>
      <dgm:t>
        <a:bodyPr/>
        <a:lstStyle/>
        <a:p>
          <a:endParaRPr lang="tr-TR"/>
        </a:p>
      </dgm:t>
    </dgm:pt>
    <dgm:pt modelId="{1609954E-79F1-42DA-8DA2-480D64E45A20}">
      <dgm:prSet phldrT="[Metin]"/>
      <dgm:spPr/>
      <dgm:t>
        <a:bodyPr/>
        <a:lstStyle/>
        <a:p>
          <a:r>
            <a:rPr lang="tr-TR" dirty="0"/>
            <a:t>TOPLAM </a:t>
          </a:r>
        </a:p>
        <a:p>
          <a:r>
            <a:rPr lang="tr-TR" dirty="0"/>
            <a:t>1 ADET</a:t>
          </a:r>
        </a:p>
      </dgm:t>
    </dgm:pt>
    <dgm:pt modelId="{C08540BD-6410-4BB8-BEDD-549DA5AFF270}" type="parTrans" cxnId="{DE8B381D-E5A7-4EEC-B5B5-7FCEBF9AC058}">
      <dgm:prSet/>
      <dgm:spPr/>
      <dgm:t>
        <a:bodyPr/>
        <a:lstStyle/>
        <a:p>
          <a:endParaRPr lang="tr-TR"/>
        </a:p>
      </dgm:t>
    </dgm:pt>
    <dgm:pt modelId="{BDF0AF95-4053-4579-A506-A4B06D63483B}" type="sibTrans" cxnId="{DE8B381D-E5A7-4EEC-B5B5-7FCEBF9AC058}">
      <dgm:prSet/>
      <dgm:spPr/>
      <dgm:t>
        <a:bodyPr/>
        <a:lstStyle/>
        <a:p>
          <a:endParaRPr lang="tr-TR"/>
        </a:p>
      </dgm:t>
    </dgm:pt>
    <dgm:pt modelId="{02DBD928-1D00-4C90-93CE-AACDB8B9D410}">
      <dgm:prSet phldrT="[Metin]"/>
      <dgm:spPr/>
      <dgm:t>
        <a:bodyPr/>
        <a:lstStyle/>
        <a:p>
          <a:r>
            <a:rPr lang="tr-TR" dirty="0"/>
            <a:t>AĞIRLIK</a:t>
          </a:r>
        </a:p>
        <a:p>
          <a:r>
            <a:rPr lang="tr-TR" dirty="0"/>
            <a:t>%8</a:t>
          </a:r>
        </a:p>
      </dgm:t>
    </dgm:pt>
    <dgm:pt modelId="{319BC050-4E67-462E-AF84-41DE4B5882B3}" type="parTrans" cxnId="{8A19BD1D-646F-4516-88DA-5A33EEAC9A0D}">
      <dgm:prSet/>
      <dgm:spPr/>
      <dgm:t>
        <a:bodyPr/>
        <a:lstStyle/>
        <a:p>
          <a:endParaRPr lang="tr-TR"/>
        </a:p>
      </dgm:t>
    </dgm:pt>
    <dgm:pt modelId="{A2458C88-E069-41FD-A2EB-FD3636720D66}" type="sibTrans" cxnId="{8A19BD1D-646F-4516-88DA-5A33EEAC9A0D}">
      <dgm:prSet/>
      <dgm:spPr/>
      <dgm:t>
        <a:bodyPr/>
        <a:lstStyle/>
        <a:p>
          <a:endParaRPr lang="tr-TR"/>
        </a:p>
      </dgm:t>
    </dgm:pt>
    <dgm:pt modelId="{BA3F9714-5999-4693-88F3-BE61BA447F6F}">
      <dgm:prSet/>
      <dgm:spPr/>
      <dgm:t>
        <a:bodyPr/>
        <a:lstStyle/>
        <a:p>
          <a:r>
            <a:rPr lang="tr-TR" dirty="0"/>
            <a:t>2023-24 akademik yılında 26.04.2024 yapılacaktır.</a:t>
          </a:r>
        </a:p>
      </dgm:t>
    </dgm:pt>
    <dgm:pt modelId="{F37D8D35-91FF-4729-80D7-682418E27EF2}" type="parTrans" cxnId="{83EA1BB4-2F17-4790-9DED-4520DCDDC742}">
      <dgm:prSet/>
      <dgm:spPr/>
      <dgm:t>
        <a:bodyPr/>
        <a:lstStyle/>
        <a:p>
          <a:endParaRPr lang="tr-TR"/>
        </a:p>
      </dgm:t>
    </dgm:pt>
    <dgm:pt modelId="{50C6DC57-2E6C-4062-B18A-3D30D32317C4}" type="sibTrans" cxnId="{83EA1BB4-2F17-4790-9DED-4520DCDDC742}">
      <dgm:prSet/>
      <dgm:spPr/>
      <dgm:t>
        <a:bodyPr/>
        <a:lstStyle/>
        <a:p>
          <a:endParaRPr lang="tr-TR"/>
        </a:p>
      </dgm:t>
    </dgm:pt>
    <dgm:pt modelId="{4E5FA298-99A8-4A3C-BB64-7F75BEA94204}" type="pres">
      <dgm:prSet presAssocID="{C6DA37D7-6411-4838-A777-38D343C63320}" presName="CompostProcess" presStyleCnt="0">
        <dgm:presLayoutVars>
          <dgm:dir/>
          <dgm:resizeHandles val="exact"/>
        </dgm:presLayoutVars>
      </dgm:prSet>
      <dgm:spPr/>
      <dgm:t>
        <a:bodyPr/>
        <a:lstStyle/>
        <a:p>
          <a:endParaRPr lang="tr-TR"/>
        </a:p>
      </dgm:t>
    </dgm:pt>
    <dgm:pt modelId="{BDCF5472-BADB-4416-878D-8CBED397DE35}" type="pres">
      <dgm:prSet presAssocID="{C6DA37D7-6411-4838-A777-38D343C63320}" presName="arrow" presStyleLbl="bgShp" presStyleIdx="0" presStyleCnt="1"/>
      <dgm:spPr/>
    </dgm:pt>
    <dgm:pt modelId="{75DD51A3-9DF0-4D1E-8E80-F6B85FC1F242}" type="pres">
      <dgm:prSet presAssocID="{C6DA37D7-6411-4838-A777-38D343C63320}" presName="linearProcess" presStyleCnt="0"/>
      <dgm:spPr/>
    </dgm:pt>
    <dgm:pt modelId="{49BB3D77-5ECE-48F2-95E3-03D1E4C1C97B}" type="pres">
      <dgm:prSet presAssocID="{F0E68752-601C-4872-9D33-9B2CB7879B7D}" presName="textNode" presStyleLbl="node1" presStyleIdx="0" presStyleCnt="4">
        <dgm:presLayoutVars>
          <dgm:bulletEnabled val="1"/>
        </dgm:presLayoutVars>
      </dgm:prSet>
      <dgm:spPr/>
      <dgm:t>
        <a:bodyPr/>
        <a:lstStyle/>
        <a:p>
          <a:endParaRPr lang="tr-TR"/>
        </a:p>
      </dgm:t>
    </dgm:pt>
    <dgm:pt modelId="{229FBA63-F0AA-46FB-9122-2748487059A3}" type="pres">
      <dgm:prSet presAssocID="{2DBAAC03-CA15-430B-8EF4-767C43B051F3}" presName="sibTrans" presStyleCnt="0"/>
      <dgm:spPr/>
    </dgm:pt>
    <dgm:pt modelId="{E3873D47-D66A-4553-8C12-44FCFAE5B1DB}" type="pres">
      <dgm:prSet presAssocID="{1609954E-79F1-42DA-8DA2-480D64E45A20}" presName="textNode" presStyleLbl="node1" presStyleIdx="1" presStyleCnt="4">
        <dgm:presLayoutVars>
          <dgm:bulletEnabled val="1"/>
        </dgm:presLayoutVars>
      </dgm:prSet>
      <dgm:spPr/>
      <dgm:t>
        <a:bodyPr/>
        <a:lstStyle/>
        <a:p>
          <a:endParaRPr lang="tr-TR"/>
        </a:p>
      </dgm:t>
    </dgm:pt>
    <dgm:pt modelId="{77B6BCC8-5BEA-4475-9CDD-F0269ACEB304}" type="pres">
      <dgm:prSet presAssocID="{BDF0AF95-4053-4579-A506-A4B06D63483B}" presName="sibTrans" presStyleCnt="0"/>
      <dgm:spPr/>
    </dgm:pt>
    <dgm:pt modelId="{FA069821-2340-48A9-82EB-4C7C1E216668}" type="pres">
      <dgm:prSet presAssocID="{02DBD928-1D00-4C90-93CE-AACDB8B9D410}" presName="textNode" presStyleLbl="node1" presStyleIdx="2" presStyleCnt="4">
        <dgm:presLayoutVars>
          <dgm:bulletEnabled val="1"/>
        </dgm:presLayoutVars>
      </dgm:prSet>
      <dgm:spPr/>
      <dgm:t>
        <a:bodyPr/>
        <a:lstStyle/>
        <a:p>
          <a:endParaRPr lang="tr-TR"/>
        </a:p>
      </dgm:t>
    </dgm:pt>
    <dgm:pt modelId="{2B4361BD-828B-437A-A908-88DC99BFB4F9}" type="pres">
      <dgm:prSet presAssocID="{A2458C88-E069-41FD-A2EB-FD3636720D66}" presName="sibTrans" presStyleCnt="0"/>
      <dgm:spPr/>
    </dgm:pt>
    <dgm:pt modelId="{0661B5BB-B473-458D-B3E5-778C0EDA292F}" type="pres">
      <dgm:prSet presAssocID="{BA3F9714-5999-4693-88F3-BE61BA447F6F}" presName="textNode" presStyleLbl="node1" presStyleIdx="3" presStyleCnt="4">
        <dgm:presLayoutVars>
          <dgm:bulletEnabled val="1"/>
        </dgm:presLayoutVars>
      </dgm:prSet>
      <dgm:spPr/>
      <dgm:t>
        <a:bodyPr/>
        <a:lstStyle/>
        <a:p>
          <a:endParaRPr lang="tr-TR"/>
        </a:p>
      </dgm:t>
    </dgm:pt>
  </dgm:ptLst>
  <dgm:cxnLst>
    <dgm:cxn modelId="{6F88AE7A-56F5-42C9-898D-DA71CCBA3A46}" type="presOf" srcId="{BA3F9714-5999-4693-88F3-BE61BA447F6F}" destId="{0661B5BB-B473-458D-B3E5-778C0EDA292F}" srcOrd="0" destOrd="0" presId="urn:microsoft.com/office/officeart/2005/8/layout/hProcess9"/>
    <dgm:cxn modelId="{5B4D68C7-8794-4083-8186-DE995D13BAF4}" srcId="{C6DA37D7-6411-4838-A777-38D343C63320}" destId="{F0E68752-601C-4872-9D33-9B2CB7879B7D}" srcOrd="0" destOrd="0" parTransId="{3464A1CA-F16B-4E54-8D6E-5959A2FA9BC0}" sibTransId="{2DBAAC03-CA15-430B-8EF4-767C43B051F3}"/>
    <dgm:cxn modelId="{8A19BD1D-646F-4516-88DA-5A33EEAC9A0D}" srcId="{C6DA37D7-6411-4838-A777-38D343C63320}" destId="{02DBD928-1D00-4C90-93CE-AACDB8B9D410}" srcOrd="2" destOrd="0" parTransId="{319BC050-4E67-462E-AF84-41DE4B5882B3}" sibTransId="{A2458C88-E069-41FD-A2EB-FD3636720D66}"/>
    <dgm:cxn modelId="{73AB7AA0-DDFC-4B0D-BFD8-FAA225E718D4}" type="presOf" srcId="{1609954E-79F1-42DA-8DA2-480D64E45A20}" destId="{E3873D47-D66A-4553-8C12-44FCFAE5B1DB}" srcOrd="0" destOrd="0" presId="urn:microsoft.com/office/officeart/2005/8/layout/hProcess9"/>
    <dgm:cxn modelId="{B580108C-BF90-48B1-BC58-EEA8C7F0F3EC}" type="presOf" srcId="{F0E68752-601C-4872-9D33-9B2CB7879B7D}" destId="{49BB3D77-5ECE-48F2-95E3-03D1E4C1C97B}" srcOrd="0" destOrd="0" presId="urn:microsoft.com/office/officeart/2005/8/layout/hProcess9"/>
    <dgm:cxn modelId="{D0D2A74A-66E5-48D9-B496-2C6DEF521627}" type="presOf" srcId="{02DBD928-1D00-4C90-93CE-AACDB8B9D410}" destId="{FA069821-2340-48A9-82EB-4C7C1E216668}" srcOrd="0" destOrd="0" presId="urn:microsoft.com/office/officeart/2005/8/layout/hProcess9"/>
    <dgm:cxn modelId="{DE8B381D-E5A7-4EEC-B5B5-7FCEBF9AC058}" srcId="{C6DA37D7-6411-4838-A777-38D343C63320}" destId="{1609954E-79F1-42DA-8DA2-480D64E45A20}" srcOrd="1" destOrd="0" parTransId="{C08540BD-6410-4BB8-BEDD-549DA5AFF270}" sibTransId="{BDF0AF95-4053-4579-A506-A4B06D63483B}"/>
    <dgm:cxn modelId="{83EA1BB4-2F17-4790-9DED-4520DCDDC742}" srcId="{C6DA37D7-6411-4838-A777-38D343C63320}" destId="{BA3F9714-5999-4693-88F3-BE61BA447F6F}" srcOrd="3" destOrd="0" parTransId="{F37D8D35-91FF-4729-80D7-682418E27EF2}" sibTransId="{50C6DC57-2E6C-4062-B18A-3D30D32317C4}"/>
    <dgm:cxn modelId="{A4336CF0-1D25-4B9C-AF72-59E4F47BEB1E}" type="presOf" srcId="{C6DA37D7-6411-4838-A777-38D343C63320}" destId="{4E5FA298-99A8-4A3C-BB64-7F75BEA94204}" srcOrd="0" destOrd="0" presId="urn:microsoft.com/office/officeart/2005/8/layout/hProcess9"/>
    <dgm:cxn modelId="{66E55CFA-ABF4-4CD9-B6D5-78BDA0781E7F}" type="presParOf" srcId="{4E5FA298-99A8-4A3C-BB64-7F75BEA94204}" destId="{BDCF5472-BADB-4416-878D-8CBED397DE35}" srcOrd="0" destOrd="0" presId="urn:microsoft.com/office/officeart/2005/8/layout/hProcess9"/>
    <dgm:cxn modelId="{C544EA88-6DA3-4A5D-A638-1C09C12C26B0}" type="presParOf" srcId="{4E5FA298-99A8-4A3C-BB64-7F75BEA94204}" destId="{75DD51A3-9DF0-4D1E-8E80-F6B85FC1F242}" srcOrd="1" destOrd="0" presId="urn:microsoft.com/office/officeart/2005/8/layout/hProcess9"/>
    <dgm:cxn modelId="{FE2A794C-B41D-42B5-B20C-7B441A26701C}" type="presParOf" srcId="{75DD51A3-9DF0-4D1E-8E80-F6B85FC1F242}" destId="{49BB3D77-5ECE-48F2-95E3-03D1E4C1C97B}" srcOrd="0" destOrd="0" presId="urn:microsoft.com/office/officeart/2005/8/layout/hProcess9"/>
    <dgm:cxn modelId="{13327EE8-9D37-484B-B10C-8746F3C25CB0}" type="presParOf" srcId="{75DD51A3-9DF0-4D1E-8E80-F6B85FC1F242}" destId="{229FBA63-F0AA-46FB-9122-2748487059A3}" srcOrd="1" destOrd="0" presId="urn:microsoft.com/office/officeart/2005/8/layout/hProcess9"/>
    <dgm:cxn modelId="{81BE1186-5FA8-4DFF-A19F-9E9287064A4B}" type="presParOf" srcId="{75DD51A3-9DF0-4D1E-8E80-F6B85FC1F242}" destId="{E3873D47-D66A-4553-8C12-44FCFAE5B1DB}" srcOrd="2" destOrd="0" presId="urn:microsoft.com/office/officeart/2005/8/layout/hProcess9"/>
    <dgm:cxn modelId="{4AEAB6A4-3D31-4A9D-9BCD-D1116D92BA45}" type="presParOf" srcId="{75DD51A3-9DF0-4D1E-8E80-F6B85FC1F242}" destId="{77B6BCC8-5BEA-4475-9CDD-F0269ACEB304}" srcOrd="3" destOrd="0" presId="urn:microsoft.com/office/officeart/2005/8/layout/hProcess9"/>
    <dgm:cxn modelId="{F8C02395-B83E-4B7A-846D-CB964059B20B}" type="presParOf" srcId="{75DD51A3-9DF0-4D1E-8E80-F6B85FC1F242}" destId="{FA069821-2340-48A9-82EB-4C7C1E216668}" srcOrd="4" destOrd="0" presId="urn:microsoft.com/office/officeart/2005/8/layout/hProcess9"/>
    <dgm:cxn modelId="{22FB446E-BC30-497E-81CB-87402478B248}" type="presParOf" srcId="{75DD51A3-9DF0-4D1E-8E80-F6B85FC1F242}" destId="{2B4361BD-828B-437A-A908-88DC99BFB4F9}" srcOrd="5" destOrd="0" presId="urn:microsoft.com/office/officeart/2005/8/layout/hProcess9"/>
    <dgm:cxn modelId="{1F658D16-BB45-4784-9C29-F1E111088CD3}" type="presParOf" srcId="{75DD51A3-9DF0-4D1E-8E80-F6B85FC1F242}" destId="{0661B5BB-B473-458D-B3E5-778C0EDA292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D3E47-09EF-431D-9B1A-4B83C4EB8455}">
      <dsp:nvSpPr>
        <dsp:cNvPr id="0" name=""/>
        <dsp:cNvSpPr/>
      </dsp:nvSpPr>
      <dsp:spPr>
        <a:xfrm>
          <a:off x="617219" y="0"/>
          <a:ext cx="6995160" cy="4525963"/>
        </a:xfrm>
        <a:prstGeom prst="rightArrow">
          <a:avLst/>
        </a:prstGeom>
        <a:solidFill>
          <a:schemeClr val="accent6">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F19A6F72-EC91-47B7-A1DA-EF6F8217AE40}">
      <dsp:nvSpPr>
        <dsp:cNvPr id="0" name=""/>
        <dsp:cNvSpPr/>
      </dsp:nvSpPr>
      <dsp:spPr>
        <a:xfrm>
          <a:off x="2260" y="1357788"/>
          <a:ext cx="1316012"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WORTSCHATZ-GRAMMATIK</a:t>
          </a:r>
        </a:p>
      </dsp:txBody>
      <dsp:txXfrm>
        <a:off x="66502" y="1422030"/>
        <a:ext cx="1187528" cy="1681901"/>
      </dsp:txXfrm>
    </dsp:sp>
    <dsp:sp modelId="{7927FBBD-F9EC-4D16-841B-1D8C115F904B}">
      <dsp:nvSpPr>
        <dsp:cNvPr id="0" name=""/>
        <dsp:cNvSpPr/>
      </dsp:nvSpPr>
      <dsp:spPr>
        <a:xfrm>
          <a:off x="1384073" y="1357788"/>
          <a:ext cx="1316012"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2 ADET</a:t>
          </a:r>
        </a:p>
        <a:p>
          <a:pPr lvl="0" algn="ctr" defTabSz="622300">
            <a:lnSpc>
              <a:spcPct val="90000"/>
            </a:lnSpc>
            <a:spcBef>
              <a:spcPct val="0"/>
            </a:spcBef>
            <a:spcAft>
              <a:spcPct val="35000"/>
            </a:spcAft>
          </a:pPr>
          <a:r>
            <a:rPr lang="tr-TR" sz="1400" kern="1200" dirty="0"/>
            <a:t>1. DÖNEM</a:t>
          </a:r>
        </a:p>
      </dsp:txBody>
      <dsp:txXfrm>
        <a:off x="1448315" y="1422030"/>
        <a:ext cx="1187528" cy="1681901"/>
      </dsp:txXfrm>
    </dsp:sp>
    <dsp:sp modelId="{3AE0C53C-8FFC-41A0-8D49-19365976A005}">
      <dsp:nvSpPr>
        <dsp:cNvPr id="0" name=""/>
        <dsp:cNvSpPr/>
      </dsp:nvSpPr>
      <dsp:spPr>
        <a:xfrm>
          <a:off x="2765886" y="1357788"/>
          <a:ext cx="1316012"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4 ADET </a:t>
          </a:r>
        </a:p>
        <a:p>
          <a:pPr lvl="0" algn="ctr" defTabSz="622300">
            <a:lnSpc>
              <a:spcPct val="90000"/>
            </a:lnSpc>
            <a:spcBef>
              <a:spcPct val="0"/>
            </a:spcBef>
            <a:spcAft>
              <a:spcPct val="35000"/>
            </a:spcAft>
          </a:pPr>
          <a:r>
            <a:rPr lang="tr-TR" sz="1400" kern="1200" dirty="0"/>
            <a:t>2. DÖNEM</a:t>
          </a:r>
        </a:p>
      </dsp:txBody>
      <dsp:txXfrm>
        <a:off x="2830128" y="1422030"/>
        <a:ext cx="1187528" cy="1681901"/>
      </dsp:txXfrm>
    </dsp:sp>
    <dsp:sp modelId="{E5899297-2589-40DC-B3C0-91975C1FD796}">
      <dsp:nvSpPr>
        <dsp:cNvPr id="0" name=""/>
        <dsp:cNvSpPr/>
      </dsp:nvSpPr>
      <dsp:spPr>
        <a:xfrm>
          <a:off x="4147700" y="1357788"/>
          <a:ext cx="1316012"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AĞIRLIK </a:t>
          </a:r>
        </a:p>
        <a:p>
          <a:pPr lvl="0" algn="ctr" defTabSz="622300">
            <a:lnSpc>
              <a:spcPct val="90000"/>
            </a:lnSpc>
            <a:spcBef>
              <a:spcPct val="0"/>
            </a:spcBef>
            <a:spcAft>
              <a:spcPct val="35000"/>
            </a:spcAft>
          </a:pPr>
          <a:r>
            <a:rPr lang="tr-TR" sz="1400" kern="1200" dirty="0"/>
            <a:t>6x%7=%42</a:t>
          </a:r>
        </a:p>
      </dsp:txBody>
      <dsp:txXfrm>
        <a:off x="4211942" y="1422030"/>
        <a:ext cx="1187528" cy="1681901"/>
      </dsp:txXfrm>
    </dsp:sp>
    <dsp:sp modelId="{F84FCE9D-64CB-4D16-983B-69CC7C3E522B}">
      <dsp:nvSpPr>
        <dsp:cNvPr id="0" name=""/>
        <dsp:cNvSpPr/>
      </dsp:nvSpPr>
      <dsp:spPr>
        <a:xfrm>
          <a:off x="5529513" y="1357788"/>
          <a:ext cx="1316012"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SALI GÜNLERİ</a:t>
          </a:r>
        </a:p>
        <a:p>
          <a:pPr lvl="0" algn="ctr" defTabSz="622300">
            <a:lnSpc>
              <a:spcPct val="90000"/>
            </a:lnSpc>
            <a:spcBef>
              <a:spcPct val="0"/>
            </a:spcBef>
            <a:spcAft>
              <a:spcPct val="35000"/>
            </a:spcAft>
          </a:pPr>
          <a:r>
            <a:rPr lang="tr-TR" sz="1400" kern="1200" dirty="0"/>
            <a:t>YAPILIR</a:t>
          </a:r>
        </a:p>
      </dsp:txBody>
      <dsp:txXfrm>
        <a:off x="5593755" y="1422030"/>
        <a:ext cx="1187528" cy="1681901"/>
      </dsp:txXfrm>
    </dsp:sp>
    <dsp:sp modelId="{19AC0862-2DC2-4E40-80AC-D496D58A1727}">
      <dsp:nvSpPr>
        <dsp:cNvPr id="0" name=""/>
        <dsp:cNvSpPr/>
      </dsp:nvSpPr>
      <dsp:spPr>
        <a:xfrm>
          <a:off x="6911326" y="1357788"/>
          <a:ext cx="1316012"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Bu sınavlar derste kullanılan kaynaklarda çalışılan konuları ve dil becerilerini test eder.</a:t>
          </a:r>
        </a:p>
      </dsp:txBody>
      <dsp:txXfrm>
        <a:off x="6975568" y="1422030"/>
        <a:ext cx="1187528" cy="1681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433A8-2110-4D88-9408-B7BB7E6102BE}">
      <dsp:nvSpPr>
        <dsp:cNvPr id="0" name=""/>
        <dsp:cNvSpPr/>
      </dsp:nvSpPr>
      <dsp:spPr>
        <a:xfrm>
          <a:off x="617219" y="0"/>
          <a:ext cx="6995160" cy="4525963"/>
        </a:xfrm>
        <a:prstGeom prst="rightArrow">
          <a:avLst/>
        </a:prstGeom>
        <a:solidFill>
          <a:schemeClr val="accent6">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66C483E-37D1-4E6E-9D0E-42B7DFCB34D7}">
      <dsp:nvSpPr>
        <dsp:cNvPr id="0" name=""/>
        <dsp:cNvSpPr/>
      </dsp:nvSpPr>
      <dsp:spPr>
        <a:xfrm>
          <a:off x="3641" y="1357788"/>
          <a:ext cx="1576954"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ZWISCHENPRÜFUNG</a:t>
          </a:r>
        </a:p>
      </dsp:txBody>
      <dsp:txXfrm>
        <a:off x="80622" y="1434769"/>
        <a:ext cx="1422992" cy="1656423"/>
      </dsp:txXfrm>
    </dsp:sp>
    <dsp:sp modelId="{D8778A6D-7CD0-4381-821E-D6D938BEC00C}">
      <dsp:nvSpPr>
        <dsp:cNvPr id="0" name=""/>
        <dsp:cNvSpPr/>
      </dsp:nvSpPr>
      <dsp:spPr>
        <a:xfrm>
          <a:off x="1664982" y="1357788"/>
          <a:ext cx="1576954"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TOPLAM</a:t>
          </a:r>
        </a:p>
        <a:p>
          <a:pPr lvl="0" algn="ctr" defTabSz="533400">
            <a:lnSpc>
              <a:spcPct val="90000"/>
            </a:lnSpc>
            <a:spcBef>
              <a:spcPct val="0"/>
            </a:spcBef>
            <a:spcAft>
              <a:spcPct val="35000"/>
            </a:spcAft>
          </a:pPr>
          <a:r>
            <a:rPr lang="tr-TR" sz="1200" kern="1200" dirty="0"/>
            <a:t>3 ADET</a:t>
          </a:r>
        </a:p>
        <a:p>
          <a:pPr lvl="0" algn="ctr" defTabSz="533400">
            <a:lnSpc>
              <a:spcPct val="90000"/>
            </a:lnSpc>
            <a:spcBef>
              <a:spcPct val="0"/>
            </a:spcBef>
            <a:spcAft>
              <a:spcPct val="35000"/>
            </a:spcAft>
          </a:pPr>
          <a:endParaRPr lang="tr-TR" sz="1200" kern="1200" dirty="0"/>
        </a:p>
      </dsp:txBody>
      <dsp:txXfrm>
        <a:off x="1741963" y="1434769"/>
        <a:ext cx="1422992" cy="1656423"/>
      </dsp:txXfrm>
    </dsp:sp>
    <dsp:sp modelId="{08FA695B-7565-4D31-A4F4-4922859F0DB1}">
      <dsp:nvSpPr>
        <dsp:cNvPr id="0" name=""/>
        <dsp:cNvSpPr/>
      </dsp:nvSpPr>
      <dsp:spPr>
        <a:xfrm>
          <a:off x="3326322" y="1357788"/>
          <a:ext cx="1576954"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AĞIRLIK</a:t>
          </a:r>
        </a:p>
        <a:p>
          <a:pPr lvl="0" algn="ctr" defTabSz="533400">
            <a:lnSpc>
              <a:spcPct val="90000"/>
            </a:lnSpc>
            <a:spcBef>
              <a:spcPct val="0"/>
            </a:spcBef>
            <a:spcAft>
              <a:spcPct val="35000"/>
            </a:spcAft>
          </a:pPr>
          <a:r>
            <a:rPr lang="tr-TR" sz="1200" kern="1200" dirty="0"/>
            <a:t>3X 10 =%30</a:t>
          </a:r>
        </a:p>
      </dsp:txBody>
      <dsp:txXfrm>
        <a:off x="3403303" y="1434769"/>
        <a:ext cx="1422992" cy="1656423"/>
      </dsp:txXfrm>
    </dsp:sp>
    <dsp:sp modelId="{4E787C6E-594A-4FAC-A8D0-BD617532391D}">
      <dsp:nvSpPr>
        <dsp:cNvPr id="0" name=""/>
        <dsp:cNvSpPr/>
      </dsp:nvSpPr>
      <dsp:spPr>
        <a:xfrm>
          <a:off x="4987663" y="1357788"/>
          <a:ext cx="1576954"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2023-24 akademik yılında cuma günleri yapılacaktır.</a:t>
          </a:r>
        </a:p>
      </dsp:txBody>
      <dsp:txXfrm>
        <a:off x="5064644" y="1434769"/>
        <a:ext cx="1422992" cy="1656423"/>
      </dsp:txXfrm>
    </dsp:sp>
    <dsp:sp modelId="{494B6F87-6F72-45FB-A416-0073BFB6AC02}">
      <dsp:nvSpPr>
        <dsp:cNvPr id="0" name=""/>
        <dsp:cNvSpPr/>
      </dsp:nvSpPr>
      <dsp:spPr>
        <a:xfrm>
          <a:off x="6649003" y="1357788"/>
          <a:ext cx="1576954"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Bu sınavlar ‘dilin kullanımı, dinleme , yazma ve okuma ’ bölümlerinden oluşmaktadır.</a:t>
          </a:r>
        </a:p>
      </dsp:txBody>
      <dsp:txXfrm>
        <a:off x="6725984" y="1434769"/>
        <a:ext cx="1422992" cy="1656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F5472-BADB-4416-878D-8CBED397DE35}">
      <dsp:nvSpPr>
        <dsp:cNvPr id="0" name=""/>
        <dsp:cNvSpPr/>
      </dsp:nvSpPr>
      <dsp:spPr>
        <a:xfrm>
          <a:off x="617219" y="0"/>
          <a:ext cx="6995160" cy="4525963"/>
        </a:xfrm>
        <a:prstGeom prst="rightArrow">
          <a:avLst/>
        </a:prstGeom>
        <a:solidFill>
          <a:schemeClr val="accent6">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9BB3D77-5ECE-48F2-95E3-03D1E4C1C97B}">
      <dsp:nvSpPr>
        <dsp:cNvPr id="0" name=""/>
        <dsp:cNvSpPr/>
      </dsp:nvSpPr>
      <dsp:spPr>
        <a:xfrm>
          <a:off x="4319" y="1357788"/>
          <a:ext cx="1965881"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a:t>KONUŞMA SINAVI</a:t>
          </a:r>
        </a:p>
      </dsp:txBody>
      <dsp:txXfrm>
        <a:off x="92695" y="1446164"/>
        <a:ext cx="1789129" cy="1633633"/>
      </dsp:txXfrm>
    </dsp:sp>
    <dsp:sp modelId="{E3873D47-D66A-4553-8C12-44FCFAE5B1DB}">
      <dsp:nvSpPr>
        <dsp:cNvPr id="0" name=""/>
        <dsp:cNvSpPr/>
      </dsp:nvSpPr>
      <dsp:spPr>
        <a:xfrm>
          <a:off x="2089345" y="1357788"/>
          <a:ext cx="1965881"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a:t>TOPLAM </a:t>
          </a:r>
        </a:p>
        <a:p>
          <a:pPr lvl="0" algn="ctr" defTabSz="933450">
            <a:lnSpc>
              <a:spcPct val="90000"/>
            </a:lnSpc>
            <a:spcBef>
              <a:spcPct val="0"/>
            </a:spcBef>
            <a:spcAft>
              <a:spcPct val="35000"/>
            </a:spcAft>
          </a:pPr>
          <a:r>
            <a:rPr lang="tr-TR" sz="2100" kern="1200" dirty="0"/>
            <a:t>1 ADET</a:t>
          </a:r>
        </a:p>
      </dsp:txBody>
      <dsp:txXfrm>
        <a:off x="2177721" y="1446164"/>
        <a:ext cx="1789129" cy="1633633"/>
      </dsp:txXfrm>
    </dsp:sp>
    <dsp:sp modelId="{FA069821-2340-48A9-82EB-4C7C1E216668}">
      <dsp:nvSpPr>
        <dsp:cNvPr id="0" name=""/>
        <dsp:cNvSpPr/>
      </dsp:nvSpPr>
      <dsp:spPr>
        <a:xfrm>
          <a:off x="4174372" y="1357788"/>
          <a:ext cx="1965881"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a:t>AĞIRLIK</a:t>
          </a:r>
        </a:p>
        <a:p>
          <a:pPr lvl="0" algn="ctr" defTabSz="933450">
            <a:lnSpc>
              <a:spcPct val="90000"/>
            </a:lnSpc>
            <a:spcBef>
              <a:spcPct val="0"/>
            </a:spcBef>
            <a:spcAft>
              <a:spcPct val="35000"/>
            </a:spcAft>
          </a:pPr>
          <a:r>
            <a:rPr lang="tr-TR" sz="2100" kern="1200" dirty="0"/>
            <a:t>%8</a:t>
          </a:r>
        </a:p>
      </dsp:txBody>
      <dsp:txXfrm>
        <a:off x="4262748" y="1446164"/>
        <a:ext cx="1789129" cy="1633633"/>
      </dsp:txXfrm>
    </dsp:sp>
    <dsp:sp modelId="{0661B5BB-B473-458D-B3E5-778C0EDA292F}">
      <dsp:nvSpPr>
        <dsp:cNvPr id="0" name=""/>
        <dsp:cNvSpPr/>
      </dsp:nvSpPr>
      <dsp:spPr>
        <a:xfrm>
          <a:off x="6259398" y="1357788"/>
          <a:ext cx="1965881" cy="1810385"/>
        </a:xfrm>
        <a:prstGeom prst="round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a:t>2023-24 akademik yılında 26.04.2024 yapılacaktır.</a:t>
          </a:r>
        </a:p>
      </dsp:txBody>
      <dsp:txXfrm>
        <a:off x="6347774" y="1446164"/>
        <a:ext cx="178912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16.10.2023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dys.mu.edu.t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8sdv8AiRZc&amp;t=25s"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dys.mu.edu.tr/" TargetMode="External"/><Relationship Id="rId9" Type="http://schemas.openxmlformats.org/officeDocument/2006/relationships/hyperlink" Target="https://izcagkitabevi.com.tr/mugla-universitesi/"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ksd.mu.edu.tr/tr/ogrenci-topluluklari-1856"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u.edu.tr/"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ydyo.mu.edu.t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mu.edu.tr/"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ydyo.mu.edu.t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pic>
        <p:nvPicPr>
          <p:cNvPr id="1026" name="Picture 2" descr="https://www.bdz.eu/fileadmin/img/News/News_2018/180801_Willkommen_Teaser_3.jpg">
            <a:extLst>
              <a:ext uri="{FF2B5EF4-FFF2-40B4-BE49-F238E27FC236}">
                <a16:creationId xmlns:a16="http://schemas.microsoft.com/office/drawing/2014/main" id="{F2718073-8C55-45A3-B9A5-FE0F1B2D8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74034">
            <a:off x="1351873" y="1977616"/>
            <a:ext cx="6228184" cy="3736911"/>
          </a:xfrm>
          <a:prstGeom prst="rect">
            <a:avLst/>
          </a:prstGeom>
          <a:noFill/>
          <a:scene3d>
            <a:camera prst="orthographicFront"/>
            <a:lightRig rig="threePt" dir="t"/>
          </a:scene3d>
          <a:sp3d prstMaterial="metal">
            <a:bevelT prst="relaxedInset"/>
          </a:sp3d>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54260" y="-406"/>
            <a:ext cx="9252520" cy="936104"/>
          </a:xfrm>
        </p:spPr>
        <p:txBody>
          <a:bodyPr/>
          <a:lstStyle/>
          <a:p>
            <a:r>
              <a:rPr lang="tr-TR" dirty="0"/>
              <a:t>MUĞLA SITKI KOÇMAN ÜNİVERSİTESİNE</a:t>
            </a:r>
          </a:p>
        </p:txBody>
      </p:sp>
      <p:sp>
        <p:nvSpPr>
          <p:cNvPr id="3" name="Alt Başlık 2"/>
          <p:cNvSpPr>
            <a:spLocks noGrp="1"/>
          </p:cNvSpPr>
          <p:nvPr>
            <p:ph type="subTitle" idx="1"/>
          </p:nvPr>
        </p:nvSpPr>
        <p:spPr>
          <a:xfrm>
            <a:off x="1371600" y="692696"/>
            <a:ext cx="6400800" cy="2569840"/>
          </a:xfrm>
        </p:spPr>
        <p:txBody>
          <a:bodyPr/>
          <a:lstStyle/>
          <a:p>
            <a:r>
              <a:rPr lang="tr-TR" sz="4000" dirty="0"/>
              <a:t>HOŞGELDİNİZ</a:t>
            </a:r>
          </a:p>
          <a:p>
            <a:endParaRPr lang="tr-TR" dirty="0"/>
          </a:p>
        </p:txBody>
      </p:sp>
    </p:spTree>
    <p:extLst>
      <p:ext uri="{BB962C8B-B14F-4D97-AF65-F5344CB8AC3E}">
        <p14:creationId xmlns:p14="http://schemas.microsoft.com/office/powerpoint/2010/main" val="387123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430F9485-8486-4176-A147-E7DEEDA29D7F}"/>
              </a:ext>
            </a:extLst>
          </p:cNvPr>
          <p:cNvPicPr>
            <a:picLocks noGrp="1" noChangeAspect="1"/>
          </p:cNvPicPr>
          <p:nvPr>
            <p:ph idx="1"/>
          </p:nvPr>
        </p:nvPicPr>
        <p:blipFill>
          <a:blip r:embed="rId3"/>
          <a:stretch>
            <a:fillRect/>
          </a:stretch>
        </p:blipFill>
        <p:spPr>
          <a:xfrm>
            <a:off x="289387" y="764704"/>
            <a:ext cx="8912533" cy="5832648"/>
          </a:xfrm>
          <a:prstGeom prst="rect">
            <a:avLst/>
          </a:prstGeom>
        </p:spPr>
      </p:pic>
      <p:sp>
        <p:nvSpPr>
          <p:cNvPr id="11" name="Metin kutusu 10">
            <a:extLst>
              <a:ext uri="{FF2B5EF4-FFF2-40B4-BE49-F238E27FC236}">
                <a16:creationId xmlns:a16="http://schemas.microsoft.com/office/drawing/2014/main" id="{83097144-8730-44BC-B3CA-7C8B24089E67}"/>
              </a:ext>
            </a:extLst>
          </p:cNvPr>
          <p:cNvSpPr txBox="1"/>
          <p:nvPr/>
        </p:nvSpPr>
        <p:spPr>
          <a:xfrm>
            <a:off x="3059832" y="1499464"/>
            <a:ext cx="2376264" cy="369332"/>
          </a:xfrm>
          <a:prstGeom prst="rect">
            <a:avLst/>
          </a:prstGeom>
          <a:noFill/>
        </p:spPr>
        <p:txBody>
          <a:bodyPr wrap="square" rtlCol="0">
            <a:spAutoFit/>
          </a:bodyPr>
          <a:lstStyle/>
          <a:p>
            <a:r>
              <a:rPr lang="de-DE" dirty="0">
                <a:hlinkClick r:id="rId4"/>
              </a:rPr>
              <a:t>https://dys.mu.edu.tr</a:t>
            </a:r>
            <a:endParaRPr lang="de-DE" dirty="0"/>
          </a:p>
        </p:txBody>
      </p:sp>
      <p:sp>
        <p:nvSpPr>
          <p:cNvPr id="13" name="Metin kutusu 12">
            <a:extLst>
              <a:ext uri="{FF2B5EF4-FFF2-40B4-BE49-F238E27FC236}">
                <a16:creationId xmlns:a16="http://schemas.microsoft.com/office/drawing/2014/main" id="{4951BCDA-AD6C-4B0A-B2D1-45831C17C198}"/>
              </a:ext>
            </a:extLst>
          </p:cNvPr>
          <p:cNvSpPr txBox="1"/>
          <p:nvPr/>
        </p:nvSpPr>
        <p:spPr>
          <a:xfrm>
            <a:off x="273606" y="260648"/>
            <a:ext cx="8168390" cy="584775"/>
          </a:xfrm>
          <a:prstGeom prst="rect">
            <a:avLst/>
          </a:prstGeom>
          <a:noFill/>
        </p:spPr>
        <p:txBody>
          <a:bodyPr wrap="none" rtlCol="0">
            <a:spAutoFit/>
          </a:bodyPr>
          <a:lstStyle/>
          <a:p>
            <a:pPr marL="342900" indent="-342900">
              <a:buFont typeface="Arial" panose="020B0604020202020204" pitchFamily="34" charset="0"/>
              <a:buChar char="•"/>
            </a:pPr>
            <a:r>
              <a:rPr lang="tr-TR" sz="3200" dirty="0"/>
              <a:t>VIRTUELLER KLASSENRAUM &amp; LERNZENTRUM</a:t>
            </a:r>
            <a:endParaRPr lang="de-DE" sz="3200" dirty="0"/>
          </a:p>
        </p:txBody>
      </p:sp>
    </p:spTree>
    <p:extLst>
      <p:ext uri="{BB962C8B-B14F-4D97-AF65-F5344CB8AC3E}">
        <p14:creationId xmlns:p14="http://schemas.microsoft.com/office/powerpoint/2010/main" val="141633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F3DB726F-FB7F-4454-BF09-A58C5D0D2ED5}"/>
              </a:ext>
            </a:extLst>
          </p:cNvPr>
          <p:cNvPicPr>
            <a:picLocks noChangeAspect="1"/>
          </p:cNvPicPr>
          <p:nvPr/>
        </p:nvPicPr>
        <p:blipFill>
          <a:blip r:embed="rId3"/>
          <a:stretch>
            <a:fillRect/>
          </a:stretch>
        </p:blipFill>
        <p:spPr>
          <a:xfrm>
            <a:off x="467544" y="1276651"/>
            <a:ext cx="8134016" cy="5544616"/>
          </a:xfrm>
          <a:prstGeom prst="rect">
            <a:avLst/>
          </a:prstGeom>
        </p:spPr>
      </p:pic>
      <p:sp>
        <p:nvSpPr>
          <p:cNvPr id="12" name="Metin kutusu 11">
            <a:extLst>
              <a:ext uri="{FF2B5EF4-FFF2-40B4-BE49-F238E27FC236}">
                <a16:creationId xmlns:a16="http://schemas.microsoft.com/office/drawing/2014/main" id="{F05791D6-FA0E-468F-A939-CC1F617FED9F}"/>
              </a:ext>
            </a:extLst>
          </p:cNvPr>
          <p:cNvSpPr txBox="1"/>
          <p:nvPr/>
        </p:nvSpPr>
        <p:spPr>
          <a:xfrm>
            <a:off x="321397" y="404664"/>
            <a:ext cx="8355059" cy="1077218"/>
          </a:xfrm>
          <a:prstGeom prst="rect">
            <a:avLst/>
          </a:prstGeom>
          <a:noFill/>
        </p:spPr>
        <p:txBody>
          <a:bodyPr wrap="square" rtlCol="0">
            <a:spAutoFit/>
          </a:bodyPr>
          <a:lstStyle/>
          <a:p>
            <a:pPr marL="285750" indent="-285750">
              <a:buFont typeface="Arial" panose="020B0604020202020204" pitchFamily="34" charset="0"/>
              <a:buChar char="•"/>
            </a:pPr>
            <a:r>
              <a:rPr lang="tr-TR" dirty="0">
                <a:ea typeface="Calibri"/>
                <a:cs typeface="Calibri"/>
              </a:rPr>
              <a:t>DYS,  öğrencilerin derslerin dışında da kendilerini geliştirme ve öğrendiklerini uygulama fırsatı verecek şekilde tasarlanmıştır. </a:t>
            </a:r>
          </a:p>
          <a:p>
            <a:r>
              <a:rPr lang="tr-TR" sz="1400" u="sng" dirty="0">
                <a:ea typeface="Calibri"/>
                <a:cs typeface="Calibri"/>
              </a:rPr>
              <a:t> </a:t>
            </a:r>
          </a:p>
          <a:p>
            <a:endParaRPr lang="de-DE" sz="1400" dirty="0"/>
          </a:p>
        </p:txBody>
      </p:sp>
    </p:spTree>
    <p:extLst>
      <p:ext uri="{BB962C8B-B14F-4D97-AF65-F5344CB8AC3E}">
        <p14:creationId xmlns:p14="http://schemas.microsoft.com/office/powerpoint/2010/main" val="11272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8928992" cy="1143000"/>
          </a:xfrm>
        </p:spPr>
        <p:txBody>
          <a:bodyPr>
            <a:normAutofit fontScale="90000"/>
          </a:bodyPr>
          <a:lstStyle/>
          <a:p>
            <a:r>
              <a:rPr lang="tr-TR" dirty="0"/>
              <a:t>HAZIRLIK PROGRAMI ZORUNLU BÖLÜMLER</a:t>
            </a:r>
          </a:p>
        </p:txBody>
      </p:sp>
      <p:sp>
        <p:nvSpPr>
          <p:cNvPr id="3" name="İçerik Yer Tutucusu 2"/>
          <p:cNvSpPr>
            <a:spLocks noGrp="1"/>
          </p:cNvSpPr>
          <p:nvPr>
            <p:ph idx="1"/>
          </p:nvPr>
        </p:nvSpPr>
        <p:spPr>
          <a:xfrm>
            <a:off x="539552" y="2924944"/>
            <a:ext cx="8229600" cy="1828800"/>
          </a:xfrm>
        </p:spPr>
        <p:txBody>
          <a:bodyPr>
            <a:normAutofit/>
          </a:bodyPr>
          <a:lstStyle/>
          <a:p>
            <a:r>
              <a:rPr lang="tr-TR" b="1" dirty="0"/>
              <a:t>EĞİTİM DİLİ % 100 ALMANCA</a:t>
            </a:r>
          </a:p>
          <a:p>
            <a:pPr marL="0" indent="0">
              <a:buNone/>
            </a:pPr>
            <a:r>
              <a:rPr lang="tr-TR" dirty="0"/>
              <a:t>Eğitim Fakültesi ALMANCA Öğretmenliği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87334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BİRİMLER (OFİSLER)</a:t>
            </a:r>
            <a:br>
              <a:rPr lang="tr-TR" dirty="0"/>
            </a:br>
            <a:r>
              <a:rPr lang="tr-TR" dirty="0"/>
              <a:t>SINAV HAZIRLAMA BİRİMİ</a:t>
            </a:r>
          </a:p>
        </p:txBody>
      </p:sp>
      <p:sp>
        <p:nvSpPr>
          <p:cNvPr id="3" name="İçerik Yer Tutucusu 2"/>
          <p:cNvSpPr>
            <a:spLocks noGrp="1"/>
          </p:cNvSpPr>
          <p:nvPr>
            <p:ph idx="1"/>
          </p:nvPr>
        </p:nvSpPr>
        <p:spPr>
          <a:xfrm>
            <a:off x="457200" y="2747387"/>
            <a:ext cx="8229600" cy="2116832"/>
          </a:xfrm>
        </p:spPr>
        <p:txBody>
          <a:bodyPr/>
          <a:lstStyle/>
          <a:p>
            <a:pPr marL="0" indent="0">
              <a:buNone/>
            </a:pPr>
            <a:r>
              <a:rPr lang="tr-TR" dirty="0"/>
              <a:t>Yabancı Diller Yüksekokulu hazırlık programında sınavlar, sınav hazırlama birimi tarafından hazırlanmakta ve uygulanmaktadır. </a:t>
            </a:r>
          </a:p>
        </p:txBody>
      </p:sp>
    </p:spTree>
    <p:extLst>
      <p:ext uri="{BB962C8B-B14F-4D97-AF65-F5344CB8AC3E}">
        <p14:creationId xmlns:p14="http://schemas.microsoft.com/office/powerpoint/2010/main" val="57975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SINAV ÇEŞİTLERİ</a:t>
            </a:r>
          </a:p>
        </p:txBody>
      </p:sp>
      <p:sp>
        <p:nvSpPr>
          <p:cNvPr id="3" name="İçerik Yer Tutucusu 2"/>
          <p:cNvSpPr>
            <a:spLocks noGrp="1"/>
          </p:cNvSpPr>
          <p:nvPr>
            <p:ph idx="1"/>
          </p:nvPr>
        </p:nvSpPr>
        <p:spPr>
          <a:xfrm>
            <a:off x="395536" y="2271701"/>
            <a:ext cx="8229600" cy="3629000"/>
          </a:xfrm>
        </p:spPr>
        <p:txBody>
          <a:bodyPr/>
          <a:lstStyle/>
          <a:p>
            <a:pPr marL="0" indent="0">
              <a:buNone/>
            </a:pPr>
            <a:r>
              <a:rPr lang="tr-TR" dirty="0"/>
              <a:t>1- SEVİYE BELİRLEME SINAVI</a:t>
            </a:r>
          </a:p>
          <a:p>
            <a:pPr marL="0" indent="0">
              <a:buNone/>
            </a:pPr>
            <a:r>
              <a:rPr lang="tr-TR" dirty="0"/>
              <a:t>Zorunlu Hazırlık bölüm öğrencileri akademik takvimde belirtilen tarihte seviye belirleme sınavına girerler. </a:t>
            </a:r>
          </a:p>
          <a:p>
            <a:pPr marL="0" indent="0">
              <a:buNone/>
            </a:pPr>
            <a:r>
              <a:rPr lang="tr-TR" u="sng" dirty="0"/>
              <a:t>70 ve üzeri </a:t>
            </a:r>
            <a:r>
              <a:rPr lang="tr-TR" dirty="0"/>
              <a:t>not alan öğrenciler muafiyet sınavına girerler. </a:t>
            </a:r>
          </a:p>
        </p:txBody>
      </p:sp>
    </p:spTree>
    <p:extLst>
      <p:ext uri="{BB962C8B-B14F-4D97-AF65-F5344CB8AC3E}">
        <p14:creationId xmlns:p14="http://schemas.microsoft.com/office/powerpoint/2010/main" val="250615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SINAV ÇEŞİTLERİ</a:t>
            </a:r>
          </a:p>
        </p:txBody>
      </p:sp>
      <p:sp>
        <p:nvSpPr>
          <p:cNvPr id="3" name="İçerik Yer Tutucusu 2"/>
          <p:cNvSpPr>
            <a:spLocks noGrp="1"/>
          </p:cNvSpPr>
          <p:nvPr>
            <p:ph idx="1"/>
          </p:nvPr>
        </p:nvSpPr>
        <p:spPr/>
        <p:txBody>
          <a:bodyPr>
            <a:normAutofit/>
          </a:bodyPr>
          <a:lstStyle/>
          <a:p>
            <a:pPr marL="0" indent="0">
              <a:buNone/>
            </a:pPr>
            <a:r>
              <a:rPr lang="tr-TR" sz="4600" dirty="0"/>
              <a:t>2- MUAFİYET (YETERLİK SINAVI)</a:t>
            </a:r>
          </a:p>
          <a:p>
            <a:pPr marL="0" indent="0">
              <a:buNone/>
            </a:pPr>
            <a:r>
              <a:rPr lang="tr-TR" dirty="0"/>
              <a:t>Seviye belirleme sınavından 70 puan ve üzeri alan öğrenciler ile bir önceki akademik yılda başarısız olan öğrencilerin girdiği sınavdır. </a:t>
            </a:r>
          </a:p>
          <a:p>
            <a:pPr marL="0" indent="0">
              <a:buNone/>
            </a:pPr>
            <a:r>
              <a:rPr lang="tr-TR" dirty="0"/>
              <a:t>Bu sınavdan :</a:t>
            </a:r>
          </a:p>
          <a:p>
            <a:r>
              <a:rPr lang="tr-TR" dirty="0"/>
              <a:t>Almanca Öğretmenliği bölümü için </a:t>
            </a:r>
            <a:r>
              <a:rPr lang="tr-TR" b="1" dirty="0"/>
              <a:t>70</a:t>
            </a:r>
            <a:r>
              <a:rPr lang="tr-TR" dirty="0"/>
              <a:t> ve üzeri puan alanlar muaf sayılır. </a:t>
            </a:r>
          </a:p>
          <a:p>
            <a:endParaRPr lang="tr-TR" dirty="0"/>
          </a:p>
        </p:txBody>
      </p:sp>
    </p:spTree>
    <p:extLst>
      <p:ext uri="{BB962C8B-B14F-4D97-AF65-F5344CB8AC3E}">
        <p14:creationId xmlns:p14="http://schemas.microsoft.com/office/powerpoint/2010/main" val="405382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YIL İÇİ SINAVLARI</a:t>
            </a:r>
          </a:p>
        </p:txBody>
      </p:sp>
      <p:sp>
        <p:nvSpPr>
          <p:cNvPr id="3" name="İçerik Yer Tutucusu 2"/>
          <p:cNvSpPr>
            <a:spLocks noGrp="1"/>
          </p:cNvSpPr>
          <p:nvPr>
            <p:ph idx="1"/>
          </p:nvPr>
        </p:nvSpPr>
        <p:spPr/>
        <p:txBody>
          <a:bodyPr/>
          <a:lstStyle/>
          <a:p>
            <a:pPr marL="0" indent="0">
              <a:buNone/>
            </a:pPr>
            <a:r>
              <a:rPr lang="tr-TR" dirty="0"/>
              <a:t>YDYO Hazırlık programında yıl içinde </a:t>
            </a:r>
            <a:r>
              <a:rPr lang="tr-TR" u="sng" dirty="0"/>
              <a:t>3</a:t>
            </a:r>
            <a:r>
              <a:rPr lang="tr-TR" dirty="0"/>
              <a:t> değişik sınav yapılır. </a:t>
            </a:r>
          </a:p>
          <a:p>
            <a:pPr marL="514350" indent="-514350">
              <a:buAutoNum type="arabicPeriod"/>
            </a:pPr>
            <a:r>
              <a:rPr lang="tr-TR" dirty="0"/>
              <a:t>    WORTSCHATZ-GRAMMATIK </a:t>
            </a:r>
          </a:p>
          <a:p>
            <a:pPr marL="0" indent="0">
              <a:buNone/>
            </a:pPr>
            <a:r>
              <a:rPr lang="tr-TR" sz="2000" dirty="0"/>
              <a:t>	(Kısa sınavlar / 	Kelime ve Dil Bilgisi)</a:t>
            </a:r>
          </a:p>
          <a:p>
            <a:pPr marL="0" indent="0">
              <a:buNone/>
            </a:pPr>
            <a:r>
              <a:rPr lang="tr-TR" dirty="0"/>
              <a:t>2.	ZWISCHENPRÜFUNG (Başarı sınavı) </a:t>
            </a:r>
          </a:p>
          <a:p>
            <a:pPr marL="0" indent="0">
              <a:buNone/>
            </a:pPr>
            <a:r>
              <a:rPr lang="tr-TR" dirty="0"/>
              <a:t>3.	MÜNDLICHE PRÜFUNG (Konuşma sınavı)</a:t>
            </a:r>
          </a:p>
          <a:p>
            <a:endParaRPr lang="tr-TR" dirty="0"/>
          </a:p>
        </p:txBody>
      </p:sp>
    </p:spTree>
    <p:extLst>
      <p:ext uri="{BB962C8B-B14F-4D97-AF65-F5344CB8AC3E}">
        <p14:creationId xmlns:p14="http://schemas.microsoft.com/office/powerpoint/2010/main" val="361212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WORTSCHATZ-GRAMMATIK</a:t>
            </a: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7801614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02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ZWISCHENPRÜFUNG</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2914802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96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KONUŞMA SINAVI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888955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04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MSKÜ TANITIM FİLMİ </a:t>
            </a:r>
          </a:p>
        </p:txBody>
      </p:sp>
      <p:sp>
        <p:nvSpPr>
          <p:cNvPr id="3" name="İçerik Yer Tutucusu 2"/>
          <p:cNvSpPr>
            <a:spLocks noGrp="1"/>
          </p:cNvSpPr>
          <p:nvPr>
            <p:ph idx="1"/>
          </p:nvPr>
        </p:nvSpPr>
        <p:spPr/>
        <p:txBody>
          <a:bodyPr/>
          <a:lstStyle/>
          <a:p>
            <a:endParaRPr lang="tr-TR" dirty="0">
              <a:hlinkClick r:id="rId3"/>
            </a:endParaRPr>
          </a:p>
          <a:p>
            <a:r>
              <a:rPr lang="tr-TR" dirty="0">
                <a:hlinkClick r:id="rId3"/>
              </a:rPr>
              <a:t>https://www.youtube.com/watch?v=w8sdv8AiRZc&amp;t=25s</a:t>
            </a:r>
            <a:endParaRPr lang="tr-TR" dirty="0"/>
          </a:p>
          <a:p>
            <a:endParaRPr lang="tr-TR" dirty="0"/>
          </a:p>
          <a:p>
            <a:endParaRPr lang="tr-TR" dirty="0"/>
          </a:p>
        </p:txBody>
      </p:sp>
    </p:spTree>
    <p:extLst>
      <p:ext uri="{BB962C8B-B14F-4D97-AF65-F5344CB8AC3E}">
        <p14:creationId xmlns:p14="http://schemas.microsoft.com/office/powerpoint/2010/main" val="346325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36481" y="0"/>
            <a:ext cx="8229600" cy="1143000"/>
          </a:xfrm>
        </p:spPr>
        <p:txBody>
          <a:bodyPr/>
          <a:lstStyle/>
          <a:p>
            <a:r>
              <a:rPr lang="tr-TR" dirty="0"/>
              <a:t>SINAV TARİHLERİ</a:t>
            </a:r>
          </a:p>
        </p:txBody>
      </p:sp>
      <p:graphicFrame>
        <p:nvGraphicFramePr>
          <p:cNvPr id="5" name="İçerik Yer Tutucusu 4">
            <a:extLst>
              <a:ext uri="{FF2B5EF4-FFF2-40B4-BE49-F238E27FC236}">
                <a16:creationId xmlns:a16="http://schemas.microsoft.com/office/drawing/2014/main" id="{13C412B9-424D-4D6D-8402-D0381025AF33}"/>
              </a:ext>
            </a:extLst>
          </p:cNvPr>
          <p:cNvGraphicFramePr>
            <a:graphicFrameLocks noGrp="1"/>
          </p:cNvGraphicFramePr>
          <p:nvPr>
            <p:ph idx="1"/>
            <p:extLst>
              <p:ext uri="{D42A27DB-BD31-4B8C-83A1-F6EECF244321}">
                <p14:modId xmlns:p14="http://schemas.microsoft.com/office/powerpoint/2010/main" val="3382575795"/>
              </p:ext>
            </p:extLst>
          </p:nvPr>
        </p:nvGraphicFramePr>
        <p:xfrm>
          <a:off x="971600" y="908720"/>
          <a:ext cx="7488832" cy="5688626"/>
        </p:xfrm>
        <a:graphic>
          <a:graphicData uri="http://schemas.openxmlformats.org/drawingml/2006/table">
            <a:tbl>
              <a:tblPr>
                <a:tableStyleId>{5C22544A-7EE6-4342-B048-85BDC9FD1C3A}</a:tableStyleId>
              </a:tblPr>
              <a:tblGrid>
                <a:gridCol w="292666">
                  <a:extLst>
                    <a:ext uri="{9D8B030D-6E8A-4147-A177-3AD203B41FA5}">
                      <a16:colId xmlns:a16="http://schemas.microsoft.com/office/drawing/2014/main" val="4039423886"/>
                    </a:ext>
                  </a:extLst>
                </a:gridCol>
                <a:gridCol w="3012748">
                  <a:extLst>
                    <a:ext uri="{9D8B030D-6E8A-4147-A177-3AD203B41FA5}">
                      <a16:colId xmlns:a16="http://schemas.microsoft.com/office/drawing/2014/main" val="2803977361"/>
                    </a:ext>
                  </a:extLst>
                </a:gridCol>
                <a:gridCol w="3357064">
                  <a:extLst>
                    <a:ext uri="{9D8B030D-6E8A-4147-A177-3AD203B41FA5}">
                      <a16:colId xmlns:a16="http://schemas.microsoft.com/office/drawing/2014/main" val="2814014884"/>
                    </a:ext>
                  </a:extLst>
                </a:gridCol>
                <a:gridCol w="826354">
                  <a:extLst>
                    <a:ext uri="{9D8B030D-6E8A-4147-A177-3AD203B41FA5}">
                      <a16:colId xmlns:a16="http://schemas.microsoft.com/office/drawing/2014/main" val="4237485321"/>
                    </a:ext>
                  </a:extLst>
                </a:gridCol>
              </a:tblGrid>
              <a:tr h="611315">
                <a:tc gridSpan="4">
                  <a:txBody>
                    <a:bodyPr/>
                    <a:lstStyle/>
                    <a:p>
                      <a:pPr algn="ctr" fontAlgn="ctr"/>
                      <a:r>
                        <a:rPr lang="tr-TR" sz="1000" u="none" strike="noStrike">
                          <a:effectLst/>
                        </a:rPr>
                        <a:t>2023 – 2024 YABANCI DİLLER YÜKSEKOKULU ALMANCA HAZIRLIK PROGRAMI SINAV TAKVİMİ</a:t>
                      </a:r>
                      <a:endParaRPr lang="tr-TR" sz="1000" b="1" i="0" u="none" strike="noStrike">
                        <a:solidFill>
                          <a:srgbClr val="000000"/>
                        </a:solidFill>
                        <a:effectLst/>
                        <a:latin typeface="Calibri" panose="020F0502020204030204" pitchFamily="34" charset="0"/>
                      </a:endParaRPr>
                    </a:p>
                  </a:txBody>
                  <a:tcPr marL="6755" marR="6755" marT="6755"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43488055"/>
                  </a:ext>
                </a:extLst>
              </a:tr>
              <a:tr h="619806">
                <a:tc>
                  <a:txBody>
                    <a:bodyPr/>
                    <a:lstStyle/>
                    <a:p>
                      <a:pPr algn="ctr" fontAlgn="ctr"/>
                      <a:r>
                        <a:rPr lang="tr-TR" sz="1000" u="none" strike="noStrike">
                          <a:effectLst/>
                        </a:rPr>
                        <a:t>NO</a:t>
                      </a:r>
                      <a:endParaRPr lang="tr-TR" sz="1000" b="1"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SINAV TARİHİ</a:t>
                      </a:r>
                      <a:endParaRPr lang="tr-TR" sz="1000" b="1"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SINAV ADI</a:t>
                      </a:r>
                      <a:endParaRPr lang="tr-TR" sz="1000" b="1"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SINAV KATKI ORANI %</a:t>
                      </a:r>
                      <a:endParaRPr lang="tr-TR" sz="1000" b="1"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2194062008"/>
                  </a:ext>
                </a:extLst>
              </a:tr>
              <a:tr h="297167">
                <a:tc>
                  <a:txBody>
                    <a:bodyPr/>
                    <a:lstStyle/>
                    <a:p>
                      <a:pPr algn="ctr" fontAlgn="ctr"/>
                      <a:r>
                        <a:rPr lang="tr-TR" sz="1000" u="none" strike="noStrike">
                          <a:effectLst/>
                        </a:rPr>
                        <a:t>1</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28 Kasım 2023 Salı</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WORTSCHATZ-GRAMMATIK 1</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2747964010"/>
                  </a:ext>
                </a:extLst>
              </a:tr>
              <a:tr h="297167">
                <a:tc>
                  <a:txBody>
                    <a:bodyPr/>
                    <a:lstStyle/>
                    <a:p>
                      <a:pPr algn="ctr" fontAlgn="ctr"/>
                      <a:r>
                        <a:rPr lang="tr-TR" sz="1000" u="none" strike="noStrike">
                          <a:effectLst/>
                        </a:rPr>
                        <a:t>2</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02 Ocak 2024 Salı</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WORTSCHATZ-GRAMMATIK 2</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1989933815"/>
                  </a:ext>
                </a:extLst>
              </a:tr>
              <a:tr h="297167">
                <a:tc>
                  <a:txBody>
                    <a:bodyPr/>
                    <a:lstStyle/>
                    <a:p>
                      <a:pPr algn="ctr" fontAlgn="ctr"/>
                      <a:r>
                        <a:rPr lang="tr-TR" sz="1000" u="none" strike="noStrike">
                          <a:effectLst/>
                        </a:rPr>
                        <a:t>3</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26 Ocak 2024 Cuma</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PERFORMANCE 1</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3</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1062319585"/>
                  </a:ext>
                </a:extLst>
              </a:tr>
              <a:tr h="297167">
                <a:tc>
                  <a:txBody>
                    <a:bodyPr/>
                    <a:lstStyle/>
                    <a:p>
                      <a:pPr algn="ctr" fontAlgn="ctr"/>
                      <a:r>
                        <a:rPr lang="tr-TR" sz="1000" u="none" strike="noStrike">
                          <a:effectLst/>
                        </a:rPr>
                        <a:t>5</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26 Ocak 2024 Cuma</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ZWISCHENPRÜFUNG 1</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10</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1125691823"/>
                  </a:ext>
                </a:extLst>
              </a:tr>
              <a:tr h="297167">
                <a:tc>
                  <a:txBody>
                    <a:bodyPr/>
                    <a:lstStyle/>
                    <a:p>
                      <a:pPr algn="ctr" fontAlgn="ctr"/>
                      <a:r>
                        <a:rPr lang="tr-TR" sz="1000" u="none" strike="noStrike">
                          <a:effectLst/>
                        </a:rPr>
                        <a:t>4</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20 Şubat 2024 Salı</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WORTSCHATZ-GRAMMATIK 3</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4015585412"/>
                  </a:ext>
                </a:extLst>
              </a:tr>
              <a:tr h="297167">
                <a:tc>
                  <a:txBody>
                    <a:bodyPr/>
                    <a:lstStyle/>
                    <a:p>
                      <a:pPr algn="ctr" fontAlgn="ctr"/>
                      <a:r>
                        <a:rPr lang="tr-TR" sz="1000" u="none" strike="noStrike">
                          <a:effectLst/>
                        </a:rPr>
                        <a:t>6</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16 Nisan 2024 Salı</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WORTSCHATZ-GRAMMATIK 4</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3469177342"/>
                  </a:ext>
                </a:extLst>
              </a:tr>
              <a:tr h="297167">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19 Nisan 2024 Cuma</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ZWISCHENPRÜFUNG 2</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10</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4224213660"/>
                  </a:ext>
                </a:extLst>
              </a:tr>
              <a:tr h="297167">
                <a:tc>
                  <a:txBody>
                    <a:bodyPr/>
                    <a:lstStyle/>
                    <a:p>
                      <a:pPr algn="ctr" fontAlgn="ctr"/>
                      <a:r>
                        <a:rPr lang="tr-TR" sz="1000" u="none" strike="noStrike">
                          <a:effectLst/>
                        </a:rPr>
                        <a:t>8</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26 Nisan 2024 Cuma</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MÜNDLICHE PRÜFUNG</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8</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1665995783"/>
                  </a:ext>
                </a:extLst>
              </a:tr>
              <a:tr h="297167">
                <a:tc>
                  <a:txBody>
                    <a:bodyPr/>
                    <a:lstStyle/>
                    <a:p>
                      <a:pPr algn="ctr" fontAlgn="ctr"/>
                      <a:r>
                        <a:rPr lang="tr-TR" sz="1000" u="none" strike="noStrike">
                          <a:effectLst/>
                        </a:rPr>
                        <a:t>9</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14 Mayıs 2024 Salı</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WORTSCHATZ-GRAMMATIK 5</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89630290"/>
                  </a:ext>
                </a:extLst>
              </a:tr>
              <a:tr h="297167">
                <a:tc>
                  <a:txBody>
                    <a:bodyPr/>
                    <a:lstStyle/>
                    <a:p>
                      <a:pPr algn="ctr" fontAlgn="ctr"/>
                      <a:r>
                        <a:rPr lang="tr-TR" sz="1000" u="none" strike="noStrike">
                          <a:effectLst/>
                        </a:rPr>
                        <a:t>10</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31 Mayıs 2024 Cuma</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ZWISCHENPRÜFUNG 3</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10</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2063323072"/>
                  </a:ext>
                </a:extLst>
              </a:tr>
              <a:tr h="297167">
                <a:tc>
                  <a:txBody>
                    <a:bodyPr/>
                    <a:lstStyle/>
                    <a:p>
                      <a:pPr algn="ctr" fontAlgn="ctr"/>
                      <a:r>
                        <a:rPr lang="tr-TR" sz="1000" u="none" strike="noStrike">
                          <a:effectLst/>
                        </a:rPr>
                        <a:t>11</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04 Haziran 2024 Salı</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WORTSCHATZ-GRAMMATIK 6</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4291408166"/>
                  </a:ext>
                </a:extLst>
              </a:tr>
              <a:tr h="297167">
                <a:tc>
                  <a:txBody>
                    <a:bodyPr/>
                    <a:lstStyle/>
                    <a:p>
                      <a:pPr algn="ctr" fontAlgn="ctr"/>
                      <a:r>
                        <a:rPr lang="tr-TR" sz="1000" u="none" strike="noStrike">
                          <a:effectLst/>
                        </a:rPr>
                        <a:t>12</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7 Haziran 2024 Cuma</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PERFORMANCE 2</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3</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1242644566"/>
                  </a:ext>
                </a:extLst>
              </a:tr>
              <a:tr h="297167">
                <a:tc>
                  <a:txBody>
                    <a:bodyPr/>
                    <a:lstStyle/>
                    <a:p>
                      <a:pPr algn="ctr" fontAlgn="ctr"/>
                      <a:r>
                        <a:rPr lang="tr-TR" sz="1000" u="none" strike="noStrike">
                          <a:effectLst/>
                        </a:rPr>
                        <a:t>13</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7 Haziran 2024 Cuma</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PORTFOLIO</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212567867"/>
                  </a:ext>
                </a:extLst>
              </a:tr>
              <a:tr h="297167">
                <a:tc>
                  <a:txBody>
                    <a:bodyPr/>
                    <a:lstStyle/>
                    <a:p>
                      <a:pPr algn="ctr" fontAlgn="ctr"/>
                      <a:r>
                        <a:rPr lang="tr-TR" sz="1000" u="none" strike="noStrike">
                          <a:effectLst/>
                        </a:rPr>
                        <a:t>14</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7 Haziran 2024 Cuma</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PROJEKTARBEIT</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a:effectLst/>
                        </a:rPr>
                        <a:t>7</a:t>
                      </a:r>
                      <a:endParaRPr lang="tr-TR" sz="1000" b="0" i="0" u="none" strike="noStrike">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1963482705"/>
                  </a:ext>
                </a:extLst>
              </a:tr>
              <a:tr h="297167">
                <a:tc>
                  <a:txBody>
                    <a:bodyPr/>
                    <a:lstStyle/>
                    <a:p>
                      <a:pPr algn="ctr" fontAlgn="ctr"/>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10-12.06.2024</a:t>
                      </a:r>
                      <a:endParaRPr lang="tr-TR" sz="1000" b="0" i="0" u="none" strike="noStrike">
                        <a:solidFill>
                          <a:srgbClr val="000000"/>
                        </a:solidFill>
                        <a:effectLst/>
                        <a:latin typeface="Calibri" panose="020F0502020204030204" pitchFamily="34" charset="0"/>
                      </a:endParaRPr>
                    </a:p>
                  </a:txBody>
                  <a:tcPr marL="6755" marR="6755" marT="6755" marB="0" anchor="ctr"/>
                </a:tc>
                <a:tc>
                  <a:txBody>
                    <a:bodyPr/>
                    <a:lstStyle/>
                    <a:p>
                      <a:pPr algn="l" fontAlgn="ctr"/>
                      <a:r>
                        <a:rPr lang="tr-TR" sz="1000" u="none" strike="noStrike">
                          <a:effectLst/>
                        </a:rPr>
                        <a:t>EIGNUNGSPRÜFUNG </a:t>
                      </a:r>
                      <a:endParaRPr lang="tr-TR" sz="1000" b="1" i="0" u="none" strike="noStrike">
                        <a:solidFill>
                          <a:srgbClr val="000000"/>
                        </a:solidFill>
                        <a:effectLst/>
                        <a:latin typeface="Calibri" panose="020F0502020204030204" pitchFamily="34" charset="0"/>
                      </a:endParaRPr>
                    </a:p>
                  </a:txBody>
                  <a:tcPr marL="6755" marR="6755" marT="6755" marB="0" anchor="ctr"/>
                </a:tc>
                <a:tc>
                  <a:txBody>
                    <a:bodyPr/>
                    <a:lstStyle/>
                    <a:p>
                      <a:pPr algn="ctr"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6755" marR="6755" marT="6755" marB="0" anchor="ctr"/>
                </a:tc>
                <a:extLst>
                  <a:ext uri="{0D108BD9-81ED-4DB2-BD59-A6C34878D82A}">
                    <a16:rowId xmlns:a16="http://schemas.microsoft.com/office/drawing/2014/main" val="3378466302"/>
                  </a:ext>
                </a:extLst>
              </a:tr>
            </a:tbl>
          </a:graphicData>
        </a:graphic>
      </p:graphicFrame>
    </p:spTree>
    <p:extLst>
      <p:ext uri="{BB962C8B-B14F-4D97-AF65-F5344CB8AC3E}">
        <p14:creationId xmlns:p14="http://schemas.microsoft.com/office/powerpoint/2010/main" val="2944023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BAŞARI DURUMU</a:t>
            </a:r>
            <a:br>
              <a:rPr lang="tr-TR" dirty="0"/>
            </a:br>
            <a:r>
              <a:rPr lang="tr-TR" dirty="0"/>
              <a:t>GEÇME / KALMA</a:t>
            </a:r>
          </a:p>
        </p:txBody>
      </p:sp>
      <p:pic>
        <p:nvPicPr>
          <p:cNvPr id="3" name="Resim 2">
            <a:extLst>
              <a:ext uri="{FF2B5EF4-FFF2-40B4-BE49-F238E27FC236}">
                <a16:creationId xmlns:a16="http://schemas.microsoft.com/office/drawing/2014/main" id="{96F66EB4-88D4-4055-BCD3-6CACD9D23319}"/>
              </a:ext>
            </a:extLst>
          </p:cNvPr>
          <p:cNvPicPr>
            <a:picLocks noChangeAspect="1"/>
          </p:cNvPicPr>
          <p:nvPr/>
        </p:nvPicPr>
        <p:blipFill>
          <a:blip r:embed="rId3"/>
          <a:stretch>
            <a:fillRect/>
          </a:stretch>
        </p:blipFill>
        <p:spPr>
          <a:xfrm>
            <a:off x="457201" y="1515886"/>
            <a:ext cx="8761126" cy="4073354"/>
          </a:xfrm>
          <a:prstGeom prst="rect">
            <a:avLst/>
          </a:prstGeom>
        </p:spPr>
      </p:pic>
    </p:spTree>
    <p:extLst>
      <p:ext uri="{BB962C8B-B14F-4D97-AF65-F5344CB8AC3E}">
        <p14:creationId xmlns:p14="http://schemas.microsoft.com/office/powerpoint/2010/main" val="377361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 KAYNAKLARI</a:t>
            </a:r>
          </a:p>
        </p:txBody>
      </p:sp>
      <p:pic>
        <p:nvPicPr>
          <p:cNvPr id="6" name="İçerik Yer Tutucusu 5">
            <a:extLst>
              <a:ext uri="{FF2B5EF4-FFF2-40B4-BE49-F238E27FC236}">
                <a16:creationId xmlns:a16="http://schemas.microsoft.com/office/drawing/2014/main" id="{3360D522-2FFC-4D4B-A57D-89915ED19DC6}"/>
              </a:ext>
            </a:extLst>
          </p:cNvPr>
          <p:cNvPicPr>
            <a:picLocks noGrp="1" noChangeAspect="1"/>
          </p:cNvPicPr>
          <p:nvPr>
            <p:ph idx="1"/>
          </p:nvPr>
        </p:nvPicPr>
        <p:blipFill>
          <a:blip r:embed="rId3"/>
          <a:stretch>
            <a:fillRect/>
          </a:stretch>
        </p:blipFill>
        <p:spPr>
          <a:xfrm>
            <a:off x="486409" y="1196752"/>
            <a:ext cx="1709327" cy="2259227"/>
          </a:xfrm>
          <a:prstGeom prst="rect">
            <a:avLst/>
          </a:prstGeom>
        </p:spPr>
      </p:pic>
      <p:sp>
        <p:nvSpPr>
          <p:cNvPr id="5" name="Dikdörtgen 4">
            <a:extLst>
              <a:ext uri="{FF2B5EF4-FFF2-40B4-BE49-F238E27FC236}">
                <a16:creationId xmlns:a16="http://schemas.microsoft.com/office/drawing/2014/main" id="{A201E770-D034-47EA-9BD2-890C735A938D}"/>
              </a:ext>
            </a:extLst>
          </p:cNvPr>
          <p:cNvSpPr/>
          <p:nvPr/>
        </p:nvSpPr>
        <p:spPr>
          <a:xfrm>
            <a:off x="179512" y="3384374"/>
            <a:ext cx="7488832" cy="1807931"/>
          </a:xfrm>
          <a:prstGeom prst="rect">
            <a:avLst/>
          </a:prstGeom>
        </p:spPr>
        <p:txBody>
          <a:bodyPr wrap="square">
            <a:spAutoFit/>
          </a:bodyPr>
          <a:lstStyle/>
          <a:p>
            <a:pPr marL="514350" indent="-285750">
              <a:lnSpc>
                <a:spcPct val="115000"/>
              </a:lnSpc>
              <a:spcAft>
                <a:spcPts val="0"/>
              </a:spcAft>
              <a:buFont typeface="Arial" panose="020B0604020202020204" pitchFamily="34" charset="0"/>
              <a:buChar char="•"/>
            </a:pPr>
            <a:r>
              <a:rPr lang="tr-TR" sz="1600" dirty="0" err="1">
                <a:latin typeface="Calibri" panose="020F0502020204030204" pitchFamily="34" charset="0"/>
                <a:ea typeface="Calibri" panose="020F0502020204030204" pitchFamily="34" charset="0"/>
                <a:cs typeface="Times New Roman" panose="02020603050405020304" pitchFamily="18" charset="0"/>
              </a:rPr>
              <a:t>Menschen</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Kursbuch+Arbeitsbuch</a:t>
            </a:r>
            <a:r>
              <a:rPr lang="tr-TR" sz="1600" dirty="0">
                <a:latin typeface="Calibri" panose="020F0502020204030204" pitchFamily="34" charset="0"/>
                <a:ea typeface="Calibri" panose="020F0502020204030204" pitchFamily="34" charset="0"/>
                <a:cs typeface="Times New Roman" panose="02020603050405020304" pitchFamily="18" charset="0"/>
              </a:rPr>
              <a:t>) A1, A2, B1</a:t>
            </a:r>
          </a:p>
          <a:p>
            <a:pPr marL="514350" indent="-285750">
              <a:lnSpc>
                <a:spcPct val="115000"/>
              </a:lnSpc>
              <a:spcAft>
                <a:spcPts val="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Times New Roman" panose="02020603050405020304" pitchFamily="18" charset="0"/>
              </a:rPr>
              <a:t>DYS Uzaktan Eğitim Merkezi  &gt;&gt;  </a:t>
            </a:r>
            <a:r>
              <a:rPr lang="tr-TR"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https://dys.mu.edu.tr</a:t>
            </a:r>
            <a:r>
              <a:rPr lang="tr-TR" sz="1600" dirty="0">
                <a:latin typeface="Calibri" panose="020F0502020204030204" pitchFamily="34" charset="0"/>
                <a:ea typeface="Calibri" panose="020F0502020204030204" pitchFamily="34" charset="0"/>
                <a:cs typeface="Times New Roman" panose="02020603050405020304" pitchFamily="18" charset="0"/>
              </a:rPr>
              <a:t> üzerinden verilecek ek kaynak ve materyaller</a:t>
            </a:r>
          </a:p>
          <a:p>
            <a:pPr marL="514350" indent="-285750">
              <a:lnSpc>
                <a:spcPct val="115000"/>
              </a:lnSpc>
              <a:spcAft>
                <a:spcPts val="0"/>
              </a:spcAft>
              <a:buFont typeface="Arial" panose="020B0604020202020204" pitchFamily="34" charset="0"/>
              <a:buChar char="•"/>
            </a:pPr>
            <a:r>
              <a:rPr lang="tr-TR" sz="1600" dirty="0">
                <a:latin typeface="Calibri" panose="020F0502020204030204" pitchFamily="34" charset="0"/>
                <a:ea typeface="Calibri" panose="020F0502020204030204" pitchFamily="34" charset="0"/>
                <a:cs typeface="Times New Roman" panose="02020603050405020304" pitchFamily="18" charset="0"/>
              </a:rPr>
              <a:t>Sözlük:  </a:t>
            </a:r>
            <a:r>
              <a:rPr lang="tr-TR" sz="1600" dirty="0" err="1">
                <a:latin typeface="Calibri" panose="020F0502020204030204" pitchFamily="34" charset="0"/>
                <a:ea typeface="Calibri" panose="020F0502020204030204" pitchFamily="34" charset="0"/>
                <a:cs typeface="Times New Roman" panose="02020603050405020304" pitchFamily="18" charset="0"/>
              </a:rPr>
              <a:t>Pons</a:t>
            </a:r>
            <a:r>
              <a:rPr lang="tr-TR" sz="1600" dirty="0">
                <a:latin typeface="Calibri" panose="020F0502020204030204" pitchFamily="34" charset="0"/>
                <a:ea typeface="Calibri" panose="020F0502020204030204" pitchFamily="34" charset="0"/>
                <a:cs typeface="Times New Roman" panose="02020603050405020304" pitchFamily="18" charset="0"/>
              </a:rPr>
              <a:t> / </a:t>
            </a:r>
            <a:r>
              <a:rPr lang="tr-TR" sz="1600" dirty="0" err="1">
                <a:latin typeface="Calibri" panose="020F0502020204030204" pitchFamily="34" charset="0"/>
                <a:ea typeface="Calibri" panose="020F0502020204030204" pitchFamily="34" charset="0"/>
                <a:cs typeface="Times New Roman" panose="02020603050405020304" pitchFamily="18" charset="0"/>
              </a:rPr>
              <a:t>Langenscheidt</a:t>
            </a:r>
            <a:r>
              <a:rPr lang="tr-TR" sz="1600" dirty="0">
                <a:latin typeface="Calibri" panose="020F0502020204030204" pitchFamily="34" charset="0"/>
                <a:ea typeface="Calibri" panose="020F0502020204030204" pitchFamily="34" charset="0"/>
                <a:cs typeface="Times New Roman" panose="02020603050405020304" pitchFamily="18" charset="0"/>
              </a:rPr>
              <a:t> </a:t>
            </a:r>
            <a:r>
              <a:rPr lang="tr-TR" sz="1600" dirty="0" err="1">
                <a:latin typeface="Calibri" panose="020F0502020204030204" pitchFamily="34" charset="0"/>
                <a:ea typeface="Calibri" panose="020F0502020204030204" pitchFamily="34" charset="0"/>
                <a:cs typeface="Times New Roman" panose="02020603050405020304" pitchFamily="18" charset="0"/>
              </a:rPr>
              <a:t>v.b</a:t>
            </a:r>
            <a:r>
              <a:rPr lang="tr-TR" sz="1600" dirty="0">
                <a:latin typeface="Calibri" panose="020F0502020204030204" pitchFamily="34" charset="0"/>
                <a:ea typeface="Calibri" panose="020F0502020204030204" pitchFamily="34" charset="0"/>
                <a:cs typeface="Times New Roman" panose="02020603050405020304" pitchFamily="18" charset="0"/>
              </a:rPr>
              <a:t>.</a:t>
            </a:r>
          </a:p>
          <a:p>
            <a:pPr marL="228600">
              <a:lnSpc>
                <a:spcPct val="115000"/>
              </a:lnSpc>
              <a:spcAft>
                <a:spcPts val="0"/>
              </a:spcAft>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0"/>
              </a:spcAft>
            </a:pPr>
            <a:r>
              <a:rPr lang="tr-TR" dirty="0">
                <a:latin typeface="Calibri" panose="020F0502020204030204" pitchFamily="34" charset="0"/>
                <a:ea typeface="Calibri" panose="020F0502020204030204" pitchFamily="34" charset="0"/>
                <a:cs typeface="Times New Roman" panose="02020603050405020304" pitchFamily="18" charset="0"/>
              </a:rPr>
              <a:t>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Resim 8">
            <a:extLst>
              <a:ext uri="{FF2B5EF4-FFF2-40B4-BE49-F238E27FC236}">
                <a16:creationId xmlns:a16="http://schemas.microsoft.com/office/drawing/2014/main" id="{63A7D4B3-53B1-4F9D-B3F7-AF637C034FF5}"/>
              </a:ext>
            </a:extLst>
          </p:cNvPr>
          <p:cNvPicPr>
            <a:picLocks noChangeAspect="1"/>
          </p:cNvPicPr>
          <p:nvPr/>
        </p:nvPicPr>
        <p:blipFill>
          <a:blip r:embed="rId5"/>
          <a:stretch>
            <a:fillRect/>
          </a:stretch>
        </p:blipFill>
        <p:spPr>
          <a:xfrm>
            <a:off x="2375756" y="1268354"/>
            <a:ext cx="1440159" cy="2116022"/>
          </a:xfrm>
          <a:prstGeom prst="rect">
            <a:avLst/>
          </a:prstGeom>
        </p:spPr>
      </p:pic>
      <p:pic>
        <p:nvPicPr>
          <p:cNvPr id="10" name="Resim 9">
            <a:extLst>
              <a:ext uri="{FF2B5EF4-FFF2-40B4-BE49-F238E27FC236}">
                <a16:creationId xmlns:a16="http://schemas.microsoft.com/office/drawing/2014/main" id="{DACAF39D-EC39-4313-B3FA-576AC5F81704}"/>
              </a:ext>
            </a:extLst>
          </p:cNvPr>
          <p:cNvPicPr>
            <a:picLocks noChangeAspect="1"/>
          </p:cNvPicPr>
          <p:nvPr/>
        </p:nvPicPr>
        <p:blipFill>
          <a:blip r:embed="rId6"/>
          <a:stretch>
            <a:fillRect/>
          </a:stretch>
        </p:blipFill>
        <p:spPr>
          <a:xfrm>
            <a:off x="3989580" y="1270568"/>
            <a:ext cx="1343440" cy="2116021"/>
          </a:xfrm>
          <a:prstGeom prst="rect">
            <a:avLst/>
          </a:prstGeom>
        </p:spPr>
      </p:pic>
      <p:pic>
        <p:nvPicPr>
          <p:cNvPr id="12" name="Resim 11">
            <a:extLst>
              <a:ext uri="{FF2B5EF4-FFF2-40B4-BE49-F238E27FC236}">
                <a16:creationId xmlns:a16="http://schemas.microsoft.com/office/drawing/2014/main" id="{6E0F6612-CA36-457C-AA3C-B1AFE519B8C5}"/>
              </a:ext>
            </a:extLst>
          </p:cNvPr>
          <p:cNvPicPr>
            <a:picLocks noChangeAspect="1"/>
          </p:cNvPicPr>
          <p:nvPr/>
        </p:nvPicPr>
        <p:blipFill>
          <a:blip r:embed="rId7"/>
          <a:stretch>
            <a:fillRect/>
          </a:stretch>
        </p:blipFill>
        <p:spPr>
          <a:xfrm>
            <a:off x="5469211" y="1268354"/>
            <a:ext cx="1599780" cy="2116021"/>
          </a:xfrm>
          <a:prstGeom prst="rect">
            <a:avLst/>
          </a:prstGeom>
        </p:spPr>
      </p:pic>
      <p:pic>
        <p:nvPicPr>
          <p:cNvPr id="13" name="Resim 12">
            <a:extLst>
              <a:ext uri="{FF2B5EF4-FFF2-40B4-BE49-F238E27FC236}">
                <a16:creationId xmlns:a16="http://schemas.microsoft.com/office/drawing/2014/main" id="{9E8E0574-9783-46A7-8E54-4A39A169FB5C}"/>
              </a:ext>
            </a:extLst>
          </p:cNvPr>
          <p:cNvPicPr>
            <a:picLocks noChangeAspect="1"/>
          </p:cNvPicPr>
          <p:nvPr/>
        </p:nvPicPr>
        <p:blipFill>
          <a:blip r:embed="rId8"/>
          <a:stretch>
            <a:fillRect/>
          </a:stretch>
        </p:blipFill>
        <p:spPr>
          <a:xfrm>
            <a:off x="7169192" y="1268353"/>
            <a:ext cx="1548993" cy="2116021"/>
          </a:xfrm>
          <a:prstGeom prst="rect">
            <a:avLst/>
          </a:prstGeom>
        </p:spPr>
      </p:pic>
      <p:sp>
        <p:nvSpPr>
          <p:cNvPr id="3" name="Metin kutusu 2">
            <a:extLst>
              <a:ext uri="{FF2B5EF4-FFF2-40B4-BE49-F238E27FC236}">
                <a16:creationId xmlns:a16="http://schemas.microsoft.com/office/drawing/2014/main" id="{02645E9F-856E-4074-902B-BF9795AA68B2}"/>
              </a:ext>
            </a:extLst>
          </p:cNvPr>
          <p:cNvSpPr txBox="1"/>
          <p:nvPr/>
        </p:nvSpPr>
        <p:spPr>
          <a:xfrm>
            <a:off x="1043608" y="4941167"/>
            <a:ext cx="7344816" cy="1815882"/>
          </a:xfrm>
          <a:prstGeom prst="rect">
            <a:avLst/>
          </a:prstGeom>
          <a:noFill/>
        </p:spPr>
        <p:txBody>
          <a:bodyPr wrap="square" rtlCol="0">
            <a:spAutoFit/>
          </a:bodyPr>
          <a:lstStyle/>
          <a:p>
            <a:r>
              <a:rPr lang="de-DE" sz="2800" dirty="0">
                <a:solidFill>
                  <a:schemeClr val="bg1"/>
                </a:solidFill>
                <a:highlight>
                  <a:srgbClr val="000000"/>
                </a:highlight>
                <a:hlinkClick r:id="rId9">
                  <a:extLst>
                    <a:ext uri="{A12FA001-AC4F-418D-AE19-62706E023703}">
                      <ahyp:hlinkClr xmlns:ahyp="http://schemas.microsoft.com/office/drawing/2018/hyperlinkcolor" xmlns="" val="tx"/>
                    </a:ext>
                  </a:extLst>
                </a:hlinkClick>
              </a:rPr>
              <a:t>https://izcagkitabevi.com.tr/mugla-universitesi/</a:t>
            </a:r>
            <a:endParaRPr lang="tr-TR" sz="2800" dirty="0">
              <a:solidFill>
                <a:schemeClr val="bg1"/>
              </a:solidFill>
              <a:highlight>
                <a:srgbClr val="000000"/>
              </a:highlight>
            </a:endParaRPr>
          </a:p>
          <a:p>
            <a:endParaRPr lang="tr-TR" sz="2800" dirty="0">
              <a:solidFill>
                <a:schemeClr val="bg1"/>
              </a:solidFill>
              <a:highlight>
                <a:srgbClr val="000000"/>
              </a:highlight>
            </a:endParaRPr>
          </a:p>
          <a:p>
            <a:r>
              <a:rPr lang="tr-TR" sz="2800" dirty="0">
                <a:solidFill>
                  <a:schemeClr val="bg1"/>
                </a:solidFill>
                <a:highlight>
                  <a:srgbClr val="000000"/>
                </a:highlight>
              </a:rPr>
              <a:t>Şifre: </a:t>
            </a:r>
          </a:p>
          <a:p>
            <a:r>
              <a:rPr lang="tr-TR" sz="2800" dirty="0">
                <a:solidFill>
                  <a:schemeClr val="bg1"/>
                </a:solidFill>
                <a:highlight>
                  <a:srgbClr val="000000"/>
                </a:highlight>
              </a:rPr>
              <a:t>Kupon kodu: </a:t>
            </a:r>
            <a:endParaRPr lang="de-DE" sz="2800" dirty="0">
              <a:solidFill>
                <a:schemeClr val="bg1"/>
              </a:solidFill>
              <a:highlight>
                <a:srgbClr val="000000"/>
              </a:highlight>
            </a:endParaRPr>
          </a:p>
        </p:txBody>
      </p:sp>
    </p:spTree>
    <p:extLst>
      <p:ext uri="{BB962C8B-B14F-4D97-AF65-F5344CB8AC3E}">
        <p14:creationId xmlns:p14="http://schemas.microsoft.com/office/powerpoint/2010/main" val="316211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DERS PROGRAMLARI</a:t>
            </a:r>
            <a:br>
              <a:rPr lang="tr-TR" dirty="0"/>
            </a:br>
            <a:r>
              <a:rPr lang="tr-TR" dirty="0"/>
              <a:t> </a:t>
            </a:r>
          </a:p>
        </p:txBody>
      </p:sp>
      <p:graphicFrame>
        <p:nvGraphicFramePr>
          <p:cNvPr id="3" name="İçerik Yer Tutucusu 2">
            <a:extLst>
              <a:ext uri="{FF2B5EF4-FFF2-40B4-BE49-F238E27FC236}">
                <a16:creationId xmlns:a16="http://schemas.microsoft.com/office/drawing/2014/main" id="{8B4857A3-0CF0-4829-95D4-A504446FA443}"/>
              </a:ext>
            </a:extLst>
          </p:cNvPr>
          <p:cNvGraphicFramePr>
            <a:graphicFrameLocks noGrp="1"/>
          </p:cNvGraphicFramePr>
          <p:nvPr>
            <p:ph idx="1"/>
            <p:extLst>
              <p:ext uri="{D42A27DB-BD31-4B8C-83A1-F6EECF244321}">
                <p14:modId xmlns:p14="http://schemas.microsoft.com/office/powerpoint/2010/main" val="3758202911"/>
              </p:ext>
            </p:extLst>
          </p:nvPr>
        </p:nvGraphicFramePr>
        <p:xfrm>
          <a:off x="683568" y="1196752"/>
          <a:ext cx="7704854" cy="4896549"/>
        </p:xfrm>
        <a:graphic>
          <a:graphicData uri="http://schemas.openxmlformats.org/drawingml/2006/table">
            <a:tbl>
              <a:tblPr>
                <a:tableStyleId>{5C22544A-7EE6-4342-B048-85BDC9FD1C3A}</a:tableStyleId>
              </a:tblPr>
              <a:tblGrid>
                <a:gridCol w="256172">
                  <a:extLst>
                    <a:ext uri="{9D8B030D-6E8A-4147-A177-3AD203B41FA5}">
                      <a16:colId xmlns:a16="http://schemas.microsoft.com/office/drawing/2014/main" val="3750547248"/>
                    </a:ext>
                  </a:extLst>
                </a:gridCol>
                <a:gridCol w="1241447">
                  <a:extLst>
                    <a:ext uri="{9D8B030D-6E8A-4147-A177-3AD203B41FA5}">
                      <a16:colId xmlns:a16="http://schemas.microsoft.com/office/drawing/2014/main" val="3987476477"/>
                    </a:ext>
                  </a:extLst>
                </a:gridCol>
                <a:gridCol w="1241447">
                  <a:extLst>
                    <a:ext uri="{9D8B030D-6E8A-4147-A177-3AD203B41FA5}">
                      <a16:colId xmlns:a16="http://schemas.microsoft.com/office/drawing/2014/main" val="2053155431"/>
                    </a:ext>
                  </a:extLst>
                </a:gridCol>
                <a:gridCol w="1241447">
                  <a:extLst>
                    <a:ext uri="{9D8B030D-6E8A-4147-A177-3AD203B41FA5}">
                      <a16:colId xmlns:a16="http://schemas.microsoft.com/office/drawing/2014/main" val="869553194"/>
                    </a:ext>
                  </a:extLst>
                </a:gridCol>
                <a:gridCol w="1241447">
                  <a:extLst>
                    <a:ext uri="{9D8B030D-6E8A-4147-A177-3AD203B41FA5}">
                      <a16:colId xmlns:a16="http://schemas.microsoft.com/office/drawing/2014/main" val="2335543908"/>
                    </a:ext>
                  </a:extLst>
                </a:gridCol>
                <a:gridCol w="1241447">
                  <a:extLst>
                    <a:ext uri="{9D8B030D-6E8A-4147-A177-3AD203B41FA5}">
                      <a16:colId xmlns:a16="http://schemas.microsoft.com/office/drawing/2014/main" val="1126850712"/>
                    </a:ext>
                  </a:extLst>
                </a:gridCol>
                <a:gridCol w="1241447">
                  <a:extLst>
                    <a:ext uri="{9D8B030D-6E8A-4147-A177-3AD203B41FA5}">
                      <a16:colId xmlns:a16="http://schemas.microsoft.com/office/drawing/2014/main" val="2332162483"/>
                    </a:ext>
                  </a:extLst>
                </a:gridCol>
              </a:tblGrid>
              <a:tr h="221313">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ALM1  </a:t>
                      </a:r>
                      <a:endParaRPr lang="tr-TR"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304</a:t>
                      </a:r>
                      <a:endParaRPr lang="tr-TR"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3577425"/>
                  </a:ext>
                </a:extLst>
              </a:tr>
              <a:tr h="221313">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MO</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DI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DO</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FR</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73851159"/>
                  </a:ext>
                </a:extLst>
              </a:tr>
              <a:tr h="221313">
                <a:tc>
                  <a:txBody>
                    <a:bodyPr/>
                    <a:lstStyle/>
                    <a:p>
                      <a:pPr algn="l" fontAlgn="b"/>
                      <a:r>
                        <a:rPr lang="tr-TR" sz="1100" u="none" strike="noStrike" dirty="0">
                          <a:effectLst/>
                        </a:rPr>
                        <a:t>1</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08.30-09.15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83315198"/>
                  </a:ext>
                </a:extLst>
              </a:tr>
              <a:tr h="221313">
                <a:tc>
                  <a:txBody>
                    <a:bodyPr/>
                    <a:lstStyle/>
                    <a:p>
                      <a:pPr algn="l" fontAlgn="b"/>
                      <a:r>
                        <a:rPr lang="tr-TR" sz="1100" u="none" strike="noStrike" dirty="0">
                          <a:effectLst/>
                        </a:rPr>
                        <a:t>2</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09.30-10.15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8615752"/>
                  </a:ext>
                </a:extLst>
              </a:tr>
              <a:tr h="221313">
                <a:tc>
                  <a:txBody>
                    <a:bodyPr/>
                    <a:lstStyle/>
                    <a:p>
                      <a:pPr algn="l" fontAlgn="b"/>
                      <a:r>
                        <a:rPr lang="tr-TR" sz="1100" u="none" strike="noStrike" dirty="0">
                          <a:effectLst/>
                        </a:rPr>
                        <a:t>3</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10.30-11.15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1533181"/>
                  </a:ext>
                </a:extLst>
              </a:tr>
              <a:tr h="221313">
                <a:tc>
                  <a:txBody>
                    <a:bodyPr/>
                    <a:lstStyle/>
                    <a:p>
                      <a:pPr algn="l" fontAlgn="b"/>
                      <a:r>
                        <a:rPr lang="tr-TR" sz="1100" u="none" strike="noStrike" dirty="0">
                          <a:effectLst/>
                        </a:rPr>
                        <a:t>4</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11.30-12.15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1291230"/>
                  </a:ext>
                </a:extLst>
              </a:tr>
              <a:tr h="221313">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94563886"/>
                  </a:ext>
                </a:extLst>
              </a:tr>
              <a:tr h="221313">
                <a:tc>
                  <a:txBody>
                    <a:bodyPr/>
                    <a:lstStyle/>
                    <a:p>
                      <a:pPr algn="l" fontAlgn="b"/>
                      <a:r>
                        <a:rPr lang="tr-TR" sz="1100" u="none" strike="noStrike" dirty="0">
                          <a:effectLst/>
                        </a:rPr>
                        <a:t>5</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13.30-14.15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08298362"/>
                  </a:ext>
                </a:extLst>
              </a:tr>
              <a:tr h="230534">
                <a:tc>
                  <a:txBody>
                    <a:bodyPr/>
                    <a:lstStyle/>
                    <a:p>
                      <a:pPr algn="l" fontAlgn="b"/>
                      <a:r>
                        <a:rPr lang="tr-TR" sz="1100" u="none" strike="noStrike" dirty="0">
                          <a:effectLst/>
                        </a:rPr>
                        <a:t>6</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14.30-15.15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2507384"/>
                  </a:ext>
                </a:extLst>
              </a:tr>
              <a:tr h="221313">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94327513"/>
                  </a:ext>
                </a:extLst>
              </a:tr>
              <a:tr h="221313">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5160528"/>
                  </a:ext>
                </a:extLst>
              </a:tr>
              <a:tr h="221313">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7852"/>
                  </a:ext>
                </a:extLst>
              </a:tr>
              <a:tr h="230534">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9149075"/>
                  </a:ext>
                </a:extLst>
              </a:tr>
              <a:tr h="221313">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ALM2</a:t>
                      </a:r>
                      <a:endParaRPr lang="tr-TR"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305</a:t>
                      </a:r>
                      <a:endParaRPr lang="tr-TR"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84559369"/>
                  </a:ext>
                </a:extLst>
              </a:tr>
              <a:tr h="221313">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MO</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DI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DO</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FR</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7967900"/>
                  </a:ext>
                </a:extLst>
              </a:tr>
              <a:tr h="221313">
                <a:tc>
                  <a:txBody>
                    <a:bodyPr/>
                    <a:lstStyle/>
                    <a:p>
                      <a:pPr algn="l" fontAlgn="b"/>
                      <a:r>
                        <a:rPr lang="tr-TR" sz="1100" u="none" strike="noStrike" dirty="0">
                          <a:effectLst/>
                        </a:rPr>
                        <a:t>1</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08.30-09.15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5016658"/>
                  </a:ext>
                </a:extLst>
              </a:tr>
              <a:tr h="221313">
                <a:tc>
                  <a:txBody>
                    <a:bodyPr/>
                    <a:lstStyle/>
                    <a:p>
                      <a:pPr algn="l" fontAlgn="b"/>
                      <a:r>
                        <a:rPr lang="tr-TR" sz="1100" u="none" strike="noStrike" dirty="0">
                          <a:effectLst/>
                        </a:rPr>
                        <a:t>2</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09.30-10.15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43462588"/>
                  </a:ext>
                </a:extLst>
              </a:tr>
              <a:tr h="221313">
                <a:tc>
                  <a:txBody>
                    <a:bodyPr/>
                    <a:lstStyle/>
                    <a:p>
                      <a:pPr algn="l" fontAlgn="b"/>
                      <a:r>
                        <a:rPr lang="tr-TR" sz="1100" u="none" strike="noStrike" dirty="0">
                          <a:effectLst/>
                        </a:rPr>
                        <a:t>3</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10.30-11.15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86671421"/>
                  </a:ext>
                </a:extLst>
              </a:tr>
              <a:tr h="221313">
                <a:tc>
                  <a:txBody>
                    <a:bodyPr/>
                    <a:lstStyle/>
                    <a:p>
                      <a:pPr algn="l" fontAlgn="b"/>
                      <a:r>
                        <a:rPr lang="tr-TR" sz="1100" u="none" strike="noStrike" dirty="0">
                          <a:effectLst/>
                        </a:rPr>
                        <a:t>4</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11.30-12.15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MELEK A.P.</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NURAL S.Y.</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28010145"/>
                  </a:ext>
                </a:extLst>
              </a:tr>
              <a:tr h="221313">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53760060"/>
                  </a:ext>
                </a:extLst>
              </a:tr>
              <a:tr h="221313">
                <a:tc>
                  <a:txBody>
                    <a:bodyPr/>
                    <a:lstStyle/>
                    <a:p>
                      <a:pPr algn="l" fontAlgn="b"/>
                      <a:r>
                        <a:rPr lang="tr-TR" sz="1100" u="none" strike="noStrike" dirty="0">
                          <a:effectLst/>
                        </a:rPr>
                        <a:t>5</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13.30-14.15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90918843"/>
                  </a:ext>
                </a:extLst>
              </a:tr>
              <a:tr h="230534">
                <a:tc>
                  <a:txBody>
                    <a:bodyPr/>
                    <a:lstStyle/>
                    <a:p>
                      <a:pPr algn="l" fontAlgn="b"/>
                      <a:r>
                        <a:rPr lang="tr-TR" sz="1100" u="none" strike="noStrike" dirty="0">
                          <a:effectLst/>
                        </a:rPr>
                        <a:t>6</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14.30-15.15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HAKKI Y.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7157663"/>
                  </a:ext>
                </a:extLst>
              </a:tr>
            </a:tbl>
          </a:graphicData>
        </a:graphic>
      </p:graphicFrame>
    </p:spTree>
    <p:extLst>
      <p:ext uri="{BB962C8B-B14F-4D97-AF65-F5344CB8AC3E}">
        <p14:creationId xmlns:p14="http://schemas.microsoft.com/office/powerpoint/2010/main" val="172293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AKADEMİK TAKVİM</a:t>
            </a:r>
            <a:br>
              <a:rPr lang="tr-TR" dirty="0"/>
            </a:br>
            <a:r>
              <a:rPr lang="tr-TR" dirty="0"/>
              <a:t>(</a:t>
            </a:r>
            <a:r>
              <a:rPr lang="tr-TR" u="sng" dirty="0">
                <a:solidFill>
                  <a:srgbClr val="0070C0"/>
                </a:solidFill>
              </a:rPr>
              <a:t>www.ydyo.mu.edu.tr</a:t>
            </a:r>
            <a:r>
              <a:rPr lang="tr-TR" dirty="0"/>
              <a:t>)</a:t>
            </a:r>
          </a:p>
        </p:txBody>
      </p:sp>
      <p:sp>
        <p:nvSpPr>
          <p:cNvPr id="5" name="İçerik Yer Tutucusu 4">
            <a:extLst>
              <a:ext uri="{FF2B5EF4-FFF2-40B4-BE49-F238E27FC236}">
                <a16:creationId xmlns:a16="http://schemas.microsoft.com/office/drawing/2014/main" id="{53A3157F-D74C-41A8-8B9B-067A3B70BE77}"/>
              </a:ext>
            </a:extLst>
          </p:cNvPr>
          <p:cNvSpPr>
            <a:spLocks noGrp="1"/>
          </p:cNvSpPr>
          <p:nvPr>
            <p:ph idx="1"/>
          </p:nvPr>
        </p:nvSpPr>
        <p:spPr/>
        <p:txBody>
          <a:bodyPr/>
          <a:lstStyle/>
          <a:p>
            <a:endParaRPr lang="de-DE" dirty="0"/>
          </a:p>
        </p:txBody>
      </p:sp>
      <p:pic>
        <p:nvPicPr>
          <p:cNvPr id="4" name="Resim 3">
            <a:extLst>
              <a:ext uri="{FF2B5EF4-FFF2-40B4-BE49-F238E27FC236}">
                <a16:creationId xmlns:a16="http://schemas.microsoft.com/office/drawing/2014/main" id="{90CBE534-A34A-4C3B-858C-16E25F4606F3}"/>
              </a:ext>
            </a:extLst>
          </p:cNvPr>
          <p:cNvPicPr>
            <a:picLocks noChangeAspect="1"/>
          </p:cNvPicPr>
          <p:nvPr/>
        </p:nvPicPr>
        <p:blipFill>
          <a:blip r:embed="rId3"/>
          <a:stretch>
            <a:fillRect/>
          </a:stretch>
        </p:blipFill>
        <p:spPr>
          <a:xfrm>
            <a:off x="1687580" y="1424153"/>
            <a:ext cx="5768840" cy="5639289"/>
          </a:xfrm>
          <a:prstGeom prst="rect">
            <a:avLst/>
          </a:prstGeom>
        </p:spPr>
      </p:pic>
    </p:spTree>
    <p:extLst>
      <p:ext uri="{BB962C8B-B14F-4D97-AF65-F5344CB8AC3E}">
        <p14:creationId xmlns:p14="http://schemas.microsoft.com/office/powerpoint/2010/main" val="326970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id="{D2EC9221-C532-4620-B760-F929B7C3BD72}"/>
              </a:ext>
            </a:extLst>
          </p:cNvPr>
          <p:cNvSpPr>
            <a:spLocks noGrp="1"/>
          </p:cNvSpPr>
          <p:nvPr>
            <p:ph type="title"/>
          </p:nvPr>
        </p:nvSpPr>
        <p:spPr>
          <a:xfrm>
            <a:off x="457200" y="274638"/>
            <a:ext cx="8229600" cy="1143000"/>
          </a:xfrm>
        </p:spPr>
        <p:txBody>
          <a:bodyPr/>
          <a:lstStyle/>
          <a:p>
            <a:r>
              <a:rPr lang="tr-TR" dirty="0"/>
              <a:t>DEVAM DURUMU</a:t>
            </a:r>
          </a:p>
        </p:txBody>
      </p:sp>
      <p:sp>
        <p:nvSpPr>
          <p:cNvPr id="9" name="İçerik Yer Tutucusu 2">
            <a:extLst>
              <a:ext uri="{FF2B5EF4-FFF2-40B4-BE49-F238E27FC236}">
                <a16:creationId xmlns:a16="http://schemas.microsoft.com/office/drawing/2014/main" id="{E4E0622F-797B-4BDE-9F0C-25E13A4E52DA}"/>
              </a:ext>
            </a:extLst>
          </p:cNvPr>
          <p:cNvSpPr>
            <a:spLocks noGrp="1"/>
          </p:cNvSpPr>
          <p:nvPr>
            <p:ph idx="1"/>
          </p:nvPr>
        </p:nvSpPr>
        <p:spPr>
          <a:xfrm>
            <a:off x="457200" y="1600200"/>
            <a:ext cx="8229600" cy="4525963"/>
          </a:xfrm>
        </p:spPr>
        <p:txBody>
          <a:bodyPr>
            <a:normAutofit fontScale="92500" lnSpcReduction="20000"/>
          </a:bodyPr>
          <a:lstStyle/>
          <a:p>
            <a:pPr marL="0" indent="0">
              <a:buNone/>
            </a:pPr>
            <a:r>
              <a:rPr lang="tr-TR" b="1" dirty="0"/>
              <a:t>MSKÜ YABANCI DİL YÖNETMELİĞİ MADDE 17 </a:t>
            </a:r>
            <a:r>
              <a:rPr lang="tr-TR" dirty="0"/>
              <a:t>– (Değişik:RG-10/2/2014-28909)</a:t>
            </a:r>
          </a:p>
          <a:p>
            <a:pPr marL="0" indent="0">
              <a:buNone/>
            </a:pPr>
            <a:r>
              <a:rPr lang="tr-TR" dirty="0"/>
              <a:t>Öğrenciler, hazırlık programındaki derslerin en az %85’ine devam etmek zorundadır. Devam koşulunu yerine getirmeyen öğrenciler mazeretleri kabul edilmiş olsa dahi başarısız sayılırlar ve derslere devam edemezler. Bu öğrencilerin durumları, Yüksekokul Müdürlüğünce ilgili birimlere bildirilir. Bu öğrenciler aynı eğitim-öğretim yılı içinde yapılan sınavlara ve yılsonunda yapılacak olan yeterlik sınavına katılamazlar.</a:t>
            </a:r>
          </a:p>
          <a:p>
            <a:pPr marL="0" indent="0">
              <a:buNone/>
            </a:pPr>
            <a:endParaRPr lang="tr-TR" dirty="0"/>
          </a:p>
          <a:p>
            <a:endParaRPr lang="tr-TR" dirty="0"/>
          </a:p>
        </p:txBody>
      </p:sp>
    </p:spTree>
    <p:extLst>
      <p:ext uri="{BB962C8B-B14F-4D97-AF65-F5344CB8AC3E}">
        <p14:creationId xmlns:p14="http://schemas.microsoft.com/office/powerpoint/2010/main" val="9049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ÖNEMLİ</a:t>
            </a:r>
          </a:p>
        </p:txBody>
      </p:sp>
      <p:sp>
        <p:nvSpPr>
          <p:cNvPr id="3" name="İçerik Yer Tutucusu 2"/>
          <p:cNvSpPr>
            <a:spLocks noGrp="1"/>
          </p:cNvSpPr>
          <p:nvPr>
            <p:ph idx="1"/>
          </p:nvPr>
        </p:nvSpPr>
        <p:spPr>
          <a:xfrm>
            <a:off x="457200" y="1166018"/>
            <a:ext cx="8229600" cy="4525963"/>
          </a:xfrm>
        </p:spPr>
        <p:txBody>
          <a:bodyPr>
            <a:normAutofit fontScale="92500"/>
          </a:bodyPr>
          <a:lstStyle/>
          <a:p>
            <a:pPr algn="just"/>
            <a:r>
              <a:rPr lang="tr-TR" dirty="0"/>
              <a:t>YETERLİK SINAVI DÖNEM BAŞI (EYLÜL-EKİM), DÖNEM ORTASI (ŞUBAT) VE DÖNEM SONU (HAZİRAN) OLMAK ÜZERE 3 KERE YAPILIR.</a:t>
            </a:r>
          </a:p>
          <a:p>
            <a:pPr algn="just"/>
            <a:r>
              <a:rPr lang="tr-TR" dirty="0"/>
              <a:t>DEVAMSIZLIKTAN KALAN ÖĞRENCİLER DERSLERE DEVAM EDEMEZ VE HAZİRAN AYI YETERLİK SINAVINA GİREMEZLER. </a:t>
            </a:r>
          </a:p>
          <a:p>
            <a:pPr algn="just"/>
            <a:r>
              <a:rPr lang="tr-TR" dirty="0"/>
              <a:t>BAŞARISIZ OLAN ÖĞRENCİLER ŞARTLARI SAĞLIYORSA YAZ OKULUNA (AÇILMASI İÇİN GEREKLİ ŞARTLAR SAĞLANIRSA) DEVAM EDEBİLİR.</a:t>
            </a:r>
          </a:p>
        </p:txBody>
      </p:sp>
    </p:spTree>
    <p:extLst>
      <p:ext uri="{BB962C8B-B14F-4D97-AF65-F5344CB8AC3E}">
        <p14:creationId xmlns:p14="http://schemas.microsoft.com/office/powerpoint/2010/main" val="811147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YAZ OKULU</a:t>
            </a:r>
          </a:p>
        </p:txBody>
      </p:sp>
      <p:sp>
        <p:nvSpPr>
          <p:cNvPr id="3" name="İçerik Yer Tutucusu 2"/>
          <p:cNvSpPr>
            <a:spLocks noGrp="1"/>
          </p:cNvSpPr>
          <p:nvPr>
            <p:ph idx="1"/>
          </p:nvPr>
        </p:nvSpPr>
        <p:spPr>
          <a:xfrm>
            <a:off x="296815" y="1418636"/>
            <a:ext cx="8363272" cy="5256584"/>
          </a:xfrm>
        </p:spPr>
        <p:txBody>
          <a:bodyPr>
            <a:normAutofit fontScale="62500" lnSpcReduction="20000"/>
          </a:bodyPr>
          <a:lstStyle/>
          <a:p>
            <a:pPr algn="just"/>
            <a:r>
              <a:rPr lang="tr-TR" u="sng" dirty="0"/>
              <a:t>Yüksekokula kayıtlı olan ve yabancı dil hazırlık eğitimi alıp bahar yarıyılı sonunda yapılan yeterlik sınavında 100 üzerinden en az 50 puan alan </a:t>
            </a:r>
            <a:r>
              <a:rPr lang="tr-TR" dirty="0"/>
              <a:t>tüm yabancı dil hazırlık sınıfı öğrencileri yaz okuluna başvurabilirler. </a:t>
            </a:r>
          </a:p>
          <a:p>
            <a:pPr algn="just"/>
            <a:r>
              <a:rPr lang="tr-TR" dirty="0"/>
              <a:t>Yaz okulunun başlangıç tarihi, her yıl akademik takvimle birlikte Senato tarafından belirlenerek ilan edilir. Yaz okulu, Yönetim Kurulu kararı ve Senatonun onayıyla açılır. </a:t>
            </a:r>
          </a:p>
          <a:p>
            <a:pPr algn="just"/>
            <a:r>
              <a:rPr lang="tr-TR" dirty="0"/>
              <a:t>Yaz okulu süresi kayıt ve sınavlar hariç </a:t>
            </a:r>
            <a:r>
              <a:rPr lang="tr-TR" u="sng" dirty="0"/>
              <a:t>azami 7 (yedi) haftadır</a:t>
            </a:r>
            <a:r>
              <a:rPr lang="tr-TR" dirty="0"/>
              <a:t>. Yaz okulunda </a:t>
            </a:r>
            <a:r>
              <a:rPr lang="tr-TR" u="sng" dirty="0"/>
              <a:t>haftada 25 (yirmi beş) saat </a:t>
            </a:r>
            <a:r>
              <a:rPr lang="tr-TR" dirty="0"/>
              <a:t>ders yapılır. Yaz okulunda derslerin </a:t>
            </a:r>
            <a:r>
              <a:rPr lang="tr-TR" u="sng" dirty="0"/>
              <a:t>en az %85’ine</a:t>
            </a:r>
            <a:r>
              <a:rPr lang="tr-TR" dirty="0"/>
              <a:t> devam etmek zorunludur. Bu sınırın altında kalan öğrenciler devamsızlıktan kalır ve Yıl Sonu Yeterlik Sınavına giremezler. </a:t>
            </a:r>
          </a:p>
          <a:p>
            <a:pPr algn="just"/>
            <a:r>
              <a:rPr lang="tr-TR" dirty="0"/>
              <a:t>Birinci ve ikinci öğretim öğrencileri yaz okulunda dersleri birlikte alırlar. </a:t>
            </a:r>
          </a:p>
          <a:p>
            <a:pPr algn="just"/>
            <a:r>
              <a:rPr lang="tr-TR" dirty="0"/>
              <a:t>Yaz okulunun açılabilmesi için kayıt kaptıran öğrenci sayısının üniversite yönetimi tarafından belirlenen ve ilan edilen asgari sayıda olması gerekir. </a:t>
            </a:r>
          </a:p>
          <a:p>
            <a:pPr algn="just"/>
            <a:r>
              <a:rPr lang="tr-TR" dirty="0"/>
              <a:t>Yaz okulu süresince </a:t>
            </a:r>
            <a:r>
              <a:rPr lang="tr-TR" u="sng" dirty="0"/>
              <a:t>2 (iki) ara sınav ve 1 (bir) Yıl Sonu Yeterlik Sınavı </a:t>
            </a:r>
            <a:r>
              <a:rPr lang="tr-TR" dirty="0"/>
              <a:t>yapılır. Yıl Sonu Yeterlik Sınavı </a:t>
            </a:r>
            <a:r>
              <a:rPr lang="tr-TR" u="sng" dirty="0"/>
              <a:t>yazılı ve sözlü </a:t>
            </a:r>
            <a:r>
              <a:rPr lang="tr-TR" dirty="0"/>
              <a:t>olmak üzere iki aşamadan oluşur. </a:t>
            </a:r>
          </a:p>
          <a:p>
            <a:pPr algn="just"/>
            <a:r>
              <a:rPr lang="tr-TR" u="sng" dirty="0"/>
              <a:t>Yaz okulunda başarısız olan öğrenciler, takip eden eğitim-öğretim yılı başında yapılacak olan yeterlik sınavına katılabilirler. </a:t>
            </a:r>
          </a:p>
        </p:txBody>
      </p:sp>
    </p:spTree>
    <p:extLst>
      <p:ext uri="{BB962C8B-B14F-4D97-AF65-F5344CB8AC3E}">
        <p14:creationId xmlns:p14="http://schemas.microsoft.com/office/powerpoint/2010/main" val="29823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ÖĞRENCİ TOPLULUKLARI</a:t>
            </a:r>
          </a:p>
        </p:txBody>
      </p:sp>
      <p:sp>
        <p:nvSpPr>
          <p:cNvPr id="3" name="İçerik Yer Tutucusu 2"/>
          <p:cNvSpPr>
            <a:spLocks noGrp="1"/>
          </p:cNvSpPr>
          <p:nvPr>
            <p:ph idx="1"/>
          </p:nvPr>
        </p:nvSpPr>
        <p:spPr>
          <a:xfrm>
            <a:off x="179512" y="1600200"/>
            <a:ext cx="8856984" cy="4525963"/>
          </a:xfrm>
        </p:spPr>
        <p:txBody>
          <a:bodyPr/>
          <a:lstStyle/>
          <a:p>
            <a:pPr marL="0" indent="0">
              <a:buNone/>
            </a:pPr>
            <a:r>
              <a:rPr lang="tr-TR" dirty="0"/>
              <a:t>Üniversitemizde pek çok öğrenci topluluğu bulunmaktadır. Aşağıdaki linkten ilgi alanlarınıza uygun bir topluluk seçip katılabilirsiniz.</a:t>
            </a:r>
          </a:p>
          <a:p>
            <a:pPr marL="0" indent="0">
              <a:buNone/>
            </a:pPr>
            <a:r>
              <a:rPr lang="tr-TR" dirty="0">
                <a:hlinkClick r:id="rId3"/>
              </a:rPr>
              <a:t>http://www.sksd.mu.edu.tr/tr/ogrenci-topluluklari-1856</a:t>
            </a:r>
            <a:endParaRPr lang="tr-TR" dirty="0"/>
          </a:p>
          <a:p>
            <a:endParaRPr lang="tr-TR" dirty="0"/>
          </a:p>
        </p:txBody>
      </p:sp>
    </p:spTree>
    <p:extLst>
      <p:ext uri="{BB962C8B-B14F-4D97-AF65-F5344CB8AC3E}">
        <p14:creationId xmlns:p14="http://schemas.microsoft.com/office/powerpoint/2010/main" val="1693358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ULUSLARARASI İLİŞKİLER KOORDİNATÖRLÜĞÜ</a:t>
            </a:r>
          </a:p>
        </p:txBody>
      </p:sp>
      <p:sp>
        <p:nvSpPr>
          <p:cNvPr id="3" name="İçerik Yer Tutucusu 2"/>
          <p:cNvSpPr>
            <a:spLocks noGrp="1"/>
          </p:cNvSpPr>
          <p:nvPr>
            <p:ph idx="1"/>
          </p:nvPr>
        </p:nvSpPr>
        <p:spPr>
          <a:xfrm>
            <a:off x="179512" y="1600200"/>
            <a:ext cx="8784976" cy="4525963"/>
          </a:xfrm>
        </p:spPr>
        <p:txBody>
          <a:bodyPr>
            <a:normAutofit fontScale="85000" lnSpcReduction="10000"/>
          </a:bodyPr>
          <a:lstStyle/>
          <a:p>
            <a:r>
              <a:rPr lang="tr-TR" dirty="0"/>
              <a:t>FAALİYET ALANLARI</a:t>
            </a:r>
          </a:p>
          <a:p>
            <a:pPr marL="514350" indent="-514350" algn="just">
              <a:buFont typeface="+mj-lt"/>
              <a:buAutoNum type="arabicPeriod"/>
            </a:pPr>
            <a:r>
              <a:rPr lang="tr-TR" dirty="0"/>
              <a:t>AB Eğitim Programları ve Hareketlilik (</a:t>
            </a:r>
            <a:r>
              <a:rPr lang="tr-TR" dirty="0" err="1"/>
              <a:t>Erasmus</a:t>
            </a:r>
            <a:r>
              <a:rPr lang="tr-TR" dirty="0"/>
              <a:t>+ Programı) </a:t>
            </a:r>
          </a:p>
          <a:p>
            <a:pPr marL="514350" indent="-514350" algn="just">
              <a:buFont typeface="+mj-lt"/>
              <a:buAutoNum type="arabicPeriod"/>
            </a:pPr>
            <a:r>
              <a:rPr lang="tr-TR" dirty="0"/>
              <a:t>Yurtiçi değişim faaliyetleri (Farabi Değişim Programı ) </a:t>
            </a:r>
          </a:p>
          <a:p>
            <a:pPr marL="514350" indent="-514350" algn="just">
              <a:buFont typeface="+mj-lt"/>
              <a:buAutoNum type="arabicPeriod"/>
            </a:pPr>
            <a:r>
              <a:rPr lang="tr-TR" dirty="0"/>
              <a:t>AB dışı değişim faaliyetleri (Mevlana Değişim Programı) </a:t>
            </a:r>
          </a:p>
          <a:p>
            <a:pPr marL="514350" indent="-514350" algn="just">
              <a:buFont typeface="+mj-lt"/>
              <a:buAutoNum type="arabicPeriod"/>
            </a:pPr>
            <a:r>
              <a:rPr lang="tr-TR" dirty="0"/>
              <a:t>Uluslararası tam zamanlı öğrenciler</a:t>
            </a:r>
          </a:p>
          <a:p>
            <a:pPr marL="514350" indent="-514350" algn="just">
              <a:buFont typeface="+mj-lt"/>
              <a:buAutoNum type="arabicPeriod"/>
            </a:pPr>
            <a:r>
              <a:rPr lang="tr-TR" dirty="0"/>
              <a:t>Bologna Süreci uyum çalışmaları: AKTS, Diploma Eki, Tanınma, Yeterlilik, Öğrenme Çıktıları</a:t>
            </a:r>
          </a:p>
          <a:p>
            <a:pPr marL="514350" indent="-514350" algn="just">
              <a:buFont typeface="+mj-lt"/>
              <a:buAutoNum type="arabicPeriod"/>
            </a:pPr>
            <a:r>
              <a:rPr lang="tr-TR" dirty="0"/>
              <a:t>Uluslararası tanıtım ve organizasyon</a:t>
            </a:r>
          </a:p>
          <a:p>
            <a:pPr marL="514350" indent="-514350" algn="just">
              <a:buFont typeface="+mj-lt"/>
              <a:buAutoNum type="arabicPeriod"/>
            </a:pPr>
            <a:r>
              <a:rPr lang="tr-TR" dirty="0"/>
              <a:t>Dış ilişkiler, protokoller, üyelikler</a:t>
            </a:r>
          </a:p>
          <a:p>
            <a:endParaRPr lang="tr-TR" dirty="0"/>
          </a:p>
        </p:txBody>
      </p:sp>
    </p:spTree>
    <p:extLst>
      <p:ext uri="{BB962C8B-B14F-4D97-AF65-F5344CB8AC3E}">
        <p14:creationId xmlns:p14="http://schemas.microsoft.com/office/powerpoint/2010/main" val="115914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MSKÜ</a:t>
            </a:r>
          </a:p>
        </p:txBody>
      </p:sp>
      <p:sp>
        <p:nvSpPr>
          <p:cNvPr id="3" name="İçerik Yer Tutucusu 2"/>
          <p:cNvSpPr>
            <a:spLocks noGrp="1"/>
          </p:cNvSpPr>
          <p:nvPr>
            <p:ph idx="1"/>
          </p:nvPr>
        </p:nvSpPr>
        <p:spPr/>
        <p:txBody>
          <a:bodyPr/>
          <a:lstStyle/>
          <a:p>
            <a:pPr marL="0" indent="0" algn="ctr">
              <a:buNone/>
            </a:pPr>
            <a:r>
              <a:rPr lang="tr-TR" dirty="0"/>
              <a:t>YABANCI DİLLER YÜKSEKOKULU </a:t>
            </a:r>
          </a:p>
          <a:p>
            <a:endParaRPr lang="tr-TR" dirty="0"/>
          </a:p>
        </p:txBody>
      </p:sp>
      <p:pic>
        <p:nvPicPr>
          <p:cNvPr id="4" name="Resim 3" descr="https://www.nenerede.com.tr/wp-content/uploads/2017/08/Mu%C4%9Fla-S%C4%B1tk%C4%B1-Ko%C3%A7man-%C3%9Cniversitesi-Yabanc%C4%B1-Diller-Y%C3%BCksekokulu2-848x566.jpg"/>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92896"/>
            <a:ext cx="5760720" cy="3844925"/>
          </a:xfrm>
          <a:prstGeom prst="rect">
            <a:avLst/>
          </a:prstGeom>
          <a:noFill/>
          <a:ln>
            <a:noFill/>
          </a:ln>
        </p:spPr>
      </p:pic>
    </p:spTree>
    <p:extLst>
      <p:ext uri="{BB962C8B-B14F-4D97-AF65-F5344CB8AC3E}">
        <p14:creationId xmlns:p14="http://schemas.microsoft.com/office/powerpoint/2010/main" val="1816801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BARINMA İMKANLARI</a:t>
            </a:r>
          </a:p>
        </p:txBody>
      </p:sp>
      <p:sp>
        <p:nvSpPr>
          <p:cNvPr id="3" name="İçerik Yer Tutucusu 2"/>
          <p:cNvSpPr>
            <a:spLocks noGrp="1"/>
          </p:cNvSpPr>
          <p:nvPr>
            <p:ph idx="1"/>
          </p:nvPr>
        </p:nvSpPr>
        <p:spPr>
          <a:xfrm>
            <a:off x="457200" y="1600200"/>
            <a:ext cx="8579296" cy="4525963"/>
          </a:xfrm>
        </p:spPr>
        <p:txBody>
          <a:bodyPr>
            <a:normAutofit fontScale="85000" lnSpcReduction="20000"/>
          </a:bodyPr>
          <a:lstStyle/>
          <a:p>
            <a:pPr algn="just"/>
            <a:r>
              <a:rPr lang="tr-TR" b="1" dirty="0"/>
              <a:t>KREDİ VE YURTLAR KURUMU</a:t>
            </a:r>
          </a:p>
          <a:p>
            <a:pPr marL="0" indent="0" algn="just">
              <a:buNone/>
            </a:pPr>
            <a:r>
              <a:rPr lang="tr-TR" dirty="0"/>
              <a:t>Üniversitemiz Yerleşkesinde; Yükseköğrenim Kredi ve Yurtlar Kurumu Genel Müdürlüğü'nce işletilmekte olan iki yurt bulunmaktadır. Bu yurtlardan Milli Piyango Kız Öğrenci Yurdu 1500; Prof. Dr. Ethem Ruhi </a:t>
            </a:r>
            <a:r>
              <a:rPr lang="tr-TR" dirty="0" err="1"/>
              <a:t>Fığlalı</a:t>
            </a:r>
            <a:r>
              <a:rPr lang="tr-TR" dirty="0"/>
              <a:t> Erkek Öğrenci Yurdu 1800 yatak kapasitesine sahiptir.</a:t>
            </a:r>
          </a:p>
          <a:p>
            <a:pPr algn="just"/>
            <a:r>
              <a:rPr lang="tr-TR" b="1" dirty="0"/>
              <a:t>RESİDORM</a:t>
            </a:r>
          </a:p>
          <a:p>
            <a:pPr marL="0" indent="0" algn="just">
              <a:buNone/>
            </a:pPr>
            <a:r>
              <a:rPr lang="tr-TR" dirty="0" err="1"/>
              <a:t>Residorm</a:t>
            </a:r>
            <a:r>
              <a:rPr lang="tr-TR" dirty="0"/>
              <a:t> Yükseköğretim Kız ve Erkek Öğrenci Yurtları Muğla Sıtkı Koçman Üniversitesi’ne bağlı bir kurum olarak 2013’ten beri </a:t>
            </a:r>
            <a:r>
              <a:rPr lang="tr-TR" dirty="0" err="1"/>
              <a:t>Kötekli</a:t>
            </a:r>
            <a:r>
              <a:rPr lang="tr-TR" dirty="0"/>
              <a:t> kampüsünde fakültelerin yanı başında hizmet vermekte ve güvenli, konforlu ve sosyal bir yurt yaşamı sunmaktadır.</a:t>
            </a:r>
          </a:p>
          <a:p>
            <a:endParaRPr lang="tr-TR" dirty="0"/>
          </a:p>
        </p:txBody>
      </p:sp>
    </p:spTree>
    <p:extLst>
      <p:ext uri="{BB962C8B-B14F-4D97-AF65-F5344CB8AC3E}">
        <p14:creationId xmlns:p14="http://schemas.microsoft.com/office/powerpoint/2010/main" val="2487225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BURSLAR</a:t>
            </a:r>
          </a:p>
        </p:txBody>
      </p:sp>
      <p:sp>
        <p:nvSpPr>
          <p:cNvPr id="3" name="İçerik Yer Tutucusu 2"/>
          <p:cNvSpPr>
            <a:spLocks noGrp="1"/>
          </p:cNvSpPr>
          <p:nvPr>
            <p:ph idx="1"/>
          </p:nvPr>
        </p:nvSpPr>
        <p:spPr>
          <a:xfrm>
            <a:off x="457200" y="1600200"/>
            <a:ext cx="8435280" cy="4525963"/>
          </a:xfrm>
        </p:spPr>
        <p:txBody>
          <a:bodyPr>
            <a:normAutofit fontScale="77500" lnSpcReduction="20000"/>
          </a:bodyPr>
          <a:lstStyle/>
          <a:p>
            <a:pPr marL="0" indent="0">
              <a:buNone/>
            </a:pPr>
            <a:r>
              <a:rPr lang="tr-TR" b="1" dirty="0"/>
              <a:t>SITKI KOÇMAN VAKFI BURSU</a:t>
            </a:r>
          </a:p>
          <a:p>
            <a:endParaRPr lang="tr-TR" dirty="0"/>
          </a:p>
          <a:p>
            <a:pPr marL="0" indent="0">
              <a:buNone/>
            </a:pPr>
            <a:r>
              <a:rPr lang="tr-TR" dirty="0"/>
              <a:t>Üniversitemiz öğrencilerine Sıtkı Koçman Vakfı tarafından</a:t>
            </a:r>
          </a:p>
          <a:p>
            <a:pPr marL="514350" indent="-514350">
              <a:buFont typeface="+mj-lt"/>
              <a:buAutoNum type="arabicPeriod"/>
            </a:pPr>
            <a:r>
              <a:rPr lang="tr-TR" dirty="0" err="1"/>
              <a:t>Önlisans</a:t>
            </a:r>
            <a:r>
              <a:rPr lang="tr-TR" dirty="0"/>
              <a:t> ve Lisans Bursları</a:t>
            </a:r>
          </a:p>
          <a:p>
            <a:pPr marL="514350" indent="-514350">
              <a:buFont typeface="+mj-lt"/>
              <a:buAutoNum type="arabicPeriod"/>
            </a:pPr>
            <a:r>
              <a:rPr lang="tr-TR" dirty="0"/>
              <a:t>Lisansüstü Eğitim Bursları</a:t>
            </a:r>
          </a:p>
          <a:p>
            <a:pPr marL="514350" indent="-514350">
              <a:buFont typeface="+mj-lt"/>
              <a:buAutoNum type="arabicPeriod"/>
            </a:pPr>
            <a:r>
              <a:rPr lang="tr-TR" dirty="0"/>
              <a:t>Diğer burslar</a:t>
            </a:r>
          </a:p>
          <a:p>
            <a:pPr marL="514350" indent="-514350">
              <a:buFont typeface="+mj-lt"/>
              <a:buAutoNum type="arabicPeriod"/>
            </a:pPr>
            <a:r>
              <a:rPr lang="tr-TR" dirty="0"/>
              <a:t>Özürlü Öğrenci Bursları</a:t>
            </a:r>
          </a:p>
          <a:p>
            <a:pPr marL="514350" indent="-514350">
              <a:buFont typeface="+mj-lt"/>
              <a:buAutoNum type="arabicPeriod"/>
            </a:pPr>
            <a:r>
              <a:rPr lang="tr-TR" dirty="0"/>
              <a:t>Şehit Çocuğu Bursları</a:t>
            </a:r>
          </a:p>
          <a:p>
            <a:pPr marL="514350" indent="-514350">
              <a:buFont typeface="+mj-lt"/>
              <a:buAutoNum type="arabicPeriod"/>
            </a:pPr>
            <a:r>
              <a:rPr lang="tr-TR" dirty="0"/>
              <a:t>Doğal Afet, Acı Olay ve Olağanüstü Durum Öğrenci Bursları</a:t>
            </a:r>
          </a:p>
          <a:p>
            <a:pPr marL="514350" indent="-514350">
              <a:buFont typeface="+mj-lt"/>
              <a:buAutoNum type="arabicPeriod"/>
            </a:pPr>
            <a:r>
              <a:rPr lang="tr-TR" dirty="0"/>
              <a:t>Yetiştirme ve Vakıf Yurdu Öğrenci Bursları</a:t>
            </a:r>
          </a:p>
          <a:p>
            <a:pPr marL="514350" indent="-514350">
              <a:buFont typeface="+mj-lt"/>
              <a:buAutoNum type="arabicPeriod"/>
            </a:pPr>
            <a:r>
              <a:rPr lang="tr-TR" dirty="0"/>
              <a:t>Diğer Şartlı Bağış Bursları verilmektedir.</a:t>
            </a:r>
          </a:p>
        </p:txBody>
      </p:sp>
    </p:spTree>
    <p:extLst>
      <p:ext uri="{BB962C8B-B14F-4D97-AF65-F5344CB8AC3E}">
        <p14:creationId xmlns:p14="http://schemas.microsoft.com/office/powerpoint/2010/main" val="1356704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YARDIM VE OLANAKLAR</a:t>
            </a:r>
          </a:p>
        </p:txBody>
      </p:sp>
      <p:sp>
        <p:nvSpPr>
          <p:cNvPr id="3" name="İçerik Yer Tutucusu 2"/>
          <p:cNvSpPr>
            <a:spLocks noGrp="1"/>
          </p:cNvSpPr>
          <p:nvPr>
            <p:ph idx="1"/>
          </p:nvPr>
        </p:nvSpPr>
        <p:spPr>
          <a:xfrm>
            <a:off x="457200" y="1600200"/>
            <a:ext cx="8507288" cy="5069160"/>
          </a:xfrm>
        </p:spPr>
        <p:txBody>
          <a:bodyPr>
            <a:normAutofit fontScale="70000" lnSpcReduction="20000"/>
          </a:bodyPr>
          <a:lstStyle/>
          <a:p>
            <a:r>
              <a:rPr lang="tr-TR" b="1" dirty="0"/>
              <a:t>Öğle Yemeği Yardımı </a:t>
            </a:r>
          </a:p>
          <a:p>
            <a:pPr marL="0" indent="0">
              <a:buNone/>
            </a:pPr>
            <a:r>
              <a:rPr lang="tr-TR" dirty="0"/>
              <a:t>Maddi durumları iyi olmadığı tespit edilen öğrencilerimize her eğitim - öğretim yılında fakülte / yüksekokul / meslek yüksekokulu öğrenci sayıları ile orantılı olarak belirlenen kontenjanlar dahilinde ücretsiz öğle yemeği yardımı yapılmaktadır. Bu yardımdan yararlanmak isteyen öğrencilerimiz durumlarını belgeleyerek bölüm / program başkanlarına müracaat etmeleri gerekmektedir.</a:t>
            </a:r>
          </a:p>
          <a:p>
            <a:endParaRPr lang="tr-TR" dirty="0"/>
          </a:p>
          <a:p>
            <a:r>
              <a:rPr lang="tr-TR" b="1" dirty="0"/>
              <a:t>Yarı Zamanlı ve Saat Ücreti Karşılığı Çalışma Olanakları </a:t>
            </a:r>
          </a:p>
          <a:p>
            <a:pPr marL="0" indent="0">
              <a:buNone/>
            </a:pPr>
            <a:r>
              <a:rPr lang="tr-TR" dirty="0"/>
              <a:t>Üniversitemizin öğrenciye hizmet veren birimlerinde (spor tesisleri, sağlık merkezi, kültür merkezi, kültür ve sanat sitesi, kantin - kafeteryalar, internet </a:t>
            </a:r>
            <a:r>
              <a:rPr lang="tr-TR" dirty="0" err="1"/>
              <a:t>cafe</a:t>
            </a:r>
            <a:r>
              <a:rPr lang="tr-TR" dirty="0"/>
              <a:t>, kütüphane, bilgi işlem, vb.) hizmetlerin aksamadan yerine getirilebilmesi amacıyla öğrencilerimize kısmi zamanlı statüde iş imkânı sağlanmaktadır. Kısmi zamanlı statüde çalışmak isteyen öğrencilerimiz Sağlık, Kültür ve Spor Daire Başkanlığına müracaat etmeleri gerekmektedir.</a:t>
            </a:r>
          </a:p>
        </p:txBody>
      </p:sp>
    </p:spTree>
    <p:extLst>
      <p:ext uri="{BB962C8B-B14F-4D97-AF65-F5344CB8AC3E}">
        <p14:creationId xmlns:p14="http://schemas.microsoft.com/office/powerpoint/2010/main" val="409315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t>
            </a:r>
            <a:br>
              <a:rPr lang="tr-TR" dirty="0"/>
            </a:br>
            <a:r>
              <a:rPr lang="tr-TR" dirty="0"/>
              <a:t>SAĞLIK HİZMETLERİ</a:t>
            </a:r>
          </a:p>
        </p:txBody>
      </p:sp>
      <p:sp>
        <p:nvSpPr>
          <p:cNvPr id="3" name="İçerik Yer Tutucusu 2"/>
          <p:cNvSpPr>
            <a:spLocks noGrp="1"/>
          </p:cNvSpPr>
          <p:nvPr>
            <p:ph idx="1"/>
          </p:nvPr>
        </p:nvSpPr>
        <p:spPr>
          <a:xfrm>
            <a:off x="251520" y="1600200"/>
            <a:ext cx="8640960" cy="4853136"/>
          </a:xfrm>
        </p:spPr>
        <p:txBody>
          <a:bodyPr>
            <a:normAutofit fontScale="70000" lnSpcReduction="20000"/>
          </a:bodyPr>
          <a:lstStyle/>
          <a:p>
            <a:r>
              <a:rPr lang="tr-TR" dirty="0"/>
              <a:t>Kendilerinin veya ailesinin herhangi bir sosyal güvenlik kuruluşundan (SGK (Emekli Sandığı, S.S.K., </a:t>
            </a:r>
            <a:r>
              <a:rPr lang="tr-TR" dirty="0" err="1"/>
              <a:t>Bağ-Kur</a:t>
            </a:r>
            <a:r>
              <a:rPr lang="tr-TR" dirty="0"/>
              <a:t>) tedavi yardımı almadığını belgeleyen öğrencilerimizin tedavileri ve muayeneleri yürürlükte bulunan Kanun, Yönetmelik ve Kararlar çerçevesinde </a:t>
            </a:r>
            <a:r>
              <a:rPr lang="tr-TR" b="1" dirty="0"/>
              <a:t>Mefharet Koçman Sağlık Merkezimizde </a:t>
            </a:r>
            <a:r>
              <a:rPr lang="tr-TR" dirty="0"/>
              <a:t>ve sağlık merkezine bağlı sağlık birimlerinde yapılmaktadır. Sağlık Merkezimizde hizmetler </a:t>
            </a:r>
            <a:r>
              <a:rPr lang="tr-TR" u="sng" dirty="0"/>
              <a:t>tıbbi hizmetler ve danışmanlık hizmetleri</a:t>
            </a:r>
            <a:r>
              <a:rPr lang="tr-TR" dirty="0"/>
              <a:t> olarak yürütülmektedir. </a:t>
            </a:r>
          </a:p>
          <a:p>
            <a:r>
              <a:rPr lang="tr-TR" b="1" dirty="0"/>
              <a:t>Tıbbi hizmetler</a:t>
            </a:r>
            <a:r>
              <a:rPr lang="tr-TR" dirty="0"/>
              <a:t>; kurum hekimliği, genel poliklinik, periyodik sağlık taraması polikliniği, sigarayı bırakma polikliniği, ilk yardım polikliniği, izlem üniteleri, laboratuvar hizmetleri ve hemşirelik hizmetleri olarak verilmektedir.</a:t>
            </a:r>
          </a:p>
          <a:p>
            <a:r>
              <a:rPr lang="tr-TR" b="1" dirty="0"/>
              <a:t>Danışmanlık hizmetleri </a:t>
            </a:r>
            <a:r>
              <a:rPr lang="tr-TR" dirty="0"/>
              <a:t>ücretsiz olup; sosyal güvencesi olma durumuna bakılmaksızın ihtiyaç duyan bütün öğrencilerimiz bu hizmetlerden yararlanabilmektedir. Danışmanlık hizmetleri; psikolojik danışmanlık ve rehberlik, üreme sağlığı danışmanlığı, kariyer danışmanlığı, engelli danışmanlığı ve sağlıklı yaşam danışmanlığı olarak yürütülmektedir.</a:t>
            </a:r>
          </a:p>
        </p:txBody>
      </p:sp>
    </p:spTree>
    <p:extLst>
      <p:ext uri="{BB962C8B-B14F-4D97-AF65-F5344CB8AC3E}">
        <p14:creationId xmlns:p14="http://schemas.microsoft.com/office/powerpoint/2010/main" val="3747320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KÜLTÜR, SANAT, SPOR VE DİĞER SOSYAL HİZMETLER</a:t>
            </a:r>
          </a:p>
        </p:txBody>
      </p:sp>
      <p:sp>
        <p:nvSpPr>
          <p:cNvPr id="3" name="İçerik Yer Tutucusu 2"/>
          <p:cNvSpPr>
            <a:spLocks noGrp="1"/>
          </p:cNvSpPr>
          <p:nvPr>
            <p:ph idx="1"/>
          </p:nvPr>
        </p:nvSpPr>
        <p:spPr>
          <a:xfrm>
            <a:off x="107504" y="1600200"/>
            <a:ext cx="8856984" cy="5069160"/>
          </a:xfrm>
        </p:spPr>
        <p:txBody>
          <a:bodyPr>
            <a:normAutofit fontScale="70000" lnSpcReduction="20000"/>
          </a:bodyPr>
          <a:lstStyle/>
          <a:p>
            <a:pPr algn="just"/>
            <a:r>
              <a:rPr lang="tr-TR" dirty="0"/>
              <a:t>Muğla Sıtkı Koçman Üniversitesinde Sosyal, Kültürel ve Sanatsal Etkinlikler eğitim ve öğretim yılı süresince sürdürülmektedir. </a:t>
            </a:r>
            <a:r>
              <a:rPr lang="tr-TR" u="sng" dirty="0"/>
              <a:t>Öğrencilerin ders dışındaki zamanlarını en iyi şekilde değerlendirmeleri amacıyla </a:t>
            </a:r>
            <a:r>
              <a:rPr lang="tr-TR" dirty="0"/>
              <a:t>yaratılan imkanlarla çalışmalar yapılmaktadır.</a:t>
            </a:r>
          </a:p>
          <a:p>
            <a:pPr marL="0" indent="0" algn="just">
              <a:buNone/>
            </a:pPr>
            <a:endParaRPr lang="tr-TR" dirty="0"/>
          </a:p>
          <a:p>
            <a:pPr algn="just"/>
            <a:r>
              <a:rPr lang="tr-TR" dirty="0"/>
              <a:t>Sosyal, Kültürel ve Sanatsal Etkinlikler; fakülte ve yüksekokullarımızın bünyesinde bulunan salon ve amfiler ile Şahidi Salonu’nda, Ahmet Altıntaş Salonu’nda, Tören ve Şenlik Alanı’nda ve Muğla Sıtkı Koçman Üniversitesi Atatürk Kültür Merkezi'nde sergilenmektedir. </a:t>
            </a:r>
          </a:p>
          <a:p>
            <a:pPr marL="0" indent="0" algn="just">
              <a:buNone/>
            </a:pPr>
            <a:endParaRPr lang="tr-TR" dirty="0"/>
          </a:p>
          <a:p>
            <a:pPr algn="just"/>
            <a:r>
              <a:rPr lang="tr-TR" dirty="0"/>
              <a:t>Muğla Sıtkı Koçman Üniversitesi Sağlık Kültür ve Spor Daire Başkanlığı bünyesinde çeşitli öğrenci toplulukları faaliyet göstermektedir. Topluluklar yıl boyu çeşitli etkinlikler gerçekleştirmekte, yıl sonunda düzenlenen gösteriler ile ülke çapında yapılan şenlik, festival ya da yarışmalarda Üniversitemizi temsil etmektedir.</a:t>
            </a:r>
          </a:p>
          <a:p>
            <a:pPr marL="0" indent="0" algn="just">
              <a:buNone/>
            </a:pPr>
            <a:endParaRPr lang="tr-TR" dirty="0"/>
          </a:p>
        </p:txBody>
      </p:sp>
    </p:spTree>
    <p:extLst>
      <p:ext uri="{BB962C8B-B14F-4D97-AF65-F5344CB8AC3E}">
        <p14:creationId xmlns:p14="http://schemas.microsoft.com/office/powerpoint/2010/main" val="951775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BESLENME HİZMETLERİ</a:t>
            </a:r>
          </a:p>
        </p:txBody>
      </p:sp>
      <p:sp>
        <p:nvSpPr>
          <p:cNvPr id="3" name="İçerik Yer Tutucusu 2"/>
          <p:cNvSpPr>
            <a:spLocks noGrp="1"/>
          </p:cNvSpPr>
          <p:nvPr>
            <p:ph idx="1"/>
          </p:nvPr>
        </p:nvSpPr>
        <p:spPr>
          <a:xfrm>
            <a:off x="179512" y="1600200"/>
            <a:ext cx="8507288" cy="4525963"/>
          </a:xfrm>
        </p:spPr>
        <p:txBody>
          <a:bodyPr>
            <a:normAutofit/>
          </a:bodyPr>
          <a:lstStyle/>
          <a:p>
            <a:pPr marL="0" indent="0" algn="just">
              <a:buNone/>
            </a:pPr>
            <a:r>
              <a:rPr lang="tr-TR" dirty="0"/>
              <a:t>Yerleşkemizin beslenme amaçlı en önemli tesislerinden birisi </a:t>
            </a:r>
            <a:r>
              <a:rPr lang="tr-TR" b="1" dirty="0"/>
              <a:t>Sıtkı Koçman Öğrenci Sarayı </a:t>
            </a:r>
            <a:r>
              <a:rPr lang="tr-TR" dirty="0" err="1"/>
              <a:t>dır</a:t>
            </a:r>
            <a:r>
              <a:rPr lang="tr-TR" dirty="0"/>
              <a:t>. Özel yemek salonu, </a:t>
            </a:r>
            <a:r>
              <a:rPr lang="tr-TR" dirty="0" err="1"/>
              <a:t>a’la</a:t>
            </a:r>
            <a:r>
              <a:rPr lang="tr-TR" dirty="0"/>
              <a:t> </a:t>
            </a:r>
            <a:r>
              <a:rPr lang="tr-TR" dirty="0" err="1"/>
              <a:t>carte</a:t>
            </a:r>
            <a:r>
              <a:rPr lang="tr-TR" dirty="0"/>
              <a:t> restoran, tabldot yemek salonları ve kafeteryası ile </a:t>
            </a:r>
            <a:r>
              <a:rPr lang="tr-TR" u="sng" dirty="0"/>
              <a:t>1200</a:t>
            </a:r>
            <a:r>
              <a:rPr lang="tr-TR" dirty="0"/>
              <a:t> oturma kapasiteli tesisimizde ucuz, lezzetli ve sağlıklı beslenmenin hizmeti seçenekleriyle birlikte sunulmaktadır.</a:t>
            </a:r>
          </a:p>
        </p:txBody>
      </p:sp>
    </p:spTree>
    <p:extLst>
      <p:ext uri="{BB962C8B-B14F-4D97-AF65-F5344CB8AC3E}">
        <p14:creationId xmlns:p14="http://schemas.microsoft.com/office/powerpoint/2010/main" val="92716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ULAŞIM İMKANLARI</a:t>
            </a:r>
          </a:p>
        </p:txBody>
      </p:sp>
      <p:sp>
        <p:nvSpPr>
          <p:cNvPr id="3" name="İçerik Yer Tutucusu 2"/>
          <p:cNvSpPr>
            <a:spLocks noGrp="1"/>
          </p:cNvSpPr>
          <p:nvPr>
            <p:ph idx="1"/>
          </p:nvPr>
        </p:nvSpPr>
        <p:spPr/>
        <p:txBody>
          <a:bodyPr/>
          <a:lstStyle/>
          <a:p>
            <a:pPr marL="0" indent="0">
              <a:buNone/>
            </a:pPr>
            <a:r>
              <a:rPr lang="tr-TR" dirty="0"/>
              <a:t>Şehir merkezinden</a:t>
            </a:r>
          </a:p>
          <a:p>
            <a:r>
              <a:rPr lang="tr-TR" b="1" dirty="0"/>
              <a:t>KAMPÜS</a:t>
            </a:r>
          </a:p>
          <a:p>
            <a:r>
              <a:rPr lang="tr-TR" b="1" dirty="0"/>
              <a:t>KÖTEKLİ- YENİKÖY </a:t>
            </a:r>
          </a:p>
          <a:p>
            <a:r>
              <a:rPr lang="tr-TR" b="1" dirty="0"/>
              <a:t>TIP FAKÜLTESİ</a:t>
            </a:r>
          </a:p>
          <a:p>
            <a:pPr marL="0" indent="0">
              <a:buNone/>
            </a:pPr>
            <a:r>
              <a:rPr lang="tr-TR" dirty="0"/>
              <a:t>Hatlarında belediye otobüs seferleri mevcuttur.</a:t>
            </a:r>
          </a:p>
          <a:p>
            <a:endParaRPr lang="tr-TR" dirty="0"/>
          </a:p>
        </p:txBody>
      </p:sp>
    </p:spTree>
    <p:extLst>
      <p:ext uri="{BB962C8B-B14F-4D97-AF65-F5344CB8AC3E}">
        <p14:creationId xmlns:p14="http://schemas.microsoft.com/office/powerpoint/2010/main" val="937567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BİZE ULAŞIN</a:t>
            </a:r>
          </a:p>
        </p:txBody>
      </p:sp>
      <p:sp>
        <p:nvSpPr>
          <p:cNvPr id="3" name="İçerik Yer Tutucusu 2"/>
          <p:cNvSpPr>
            <a:spLocks noGrp="1"/>
          </p:cNvSpPr>
          <p:nvPr>
            <p:ph idx="1"/>
          </p:nvPr>
        </p:nvSpPr>
        <p:spPr>
          <a:xfrm>
            <a:off x="179512" y="1600200"/>
            <a:ext cx="8856984" cy="4525963"/>
          </a:xfrm>
        </p:spPr>
        <p:txBody>
          <a:bodyPr>
            <a:normAutofit/>
          </a:bodyPr>
          <a:lstStyle/>
          <a:p>
            <a:r>
              <a:rPr lang="tr-TR" sz="2800" dirty="0"/>
              <a:t>MUĞLA SITKI KOÇMAN ÜNİVERSİTESİ WEB SAYFASI: </a:t>
            </a:r>
            <a:r>
              <a:rPr lang="tr-TR" sz="2800" dirty="0">
                <a:hlinkClick r:id="rId3"/>
              </a:rPr>
              <a:t>https://www.mu.edu.tr/</a:t>
            </a:r>
            <a:endParaRPr lang="tr-TR" sz="2800" dirty="0"/>
          </a:p>
          <a:p>
            <a:r>
              <a:rPr lang="tr-TR" sz="2800" dirty="0"/>
              <a:t>YDYO WEB SAYFASI: </a:t>
            </a:r>
            <a:r>
              <a:rPr lang="tr-TR" sz="2800" dirty="0">
                <a:hlinkClick r:id="rId4"/>
              </a:rPr>
              <a:t>http://www.ydyo.mu.edu.tr/</a:t>
            </a:r>
            <a:endParaRPr lang="tr-TR" sz="2800" dirty="0"/>
          </a:p>
          <a:p>
            <a:r>
              <a:rPr lang="tr-TR" sz="2800" dirty="0"/>
              <a:t>İLETİŞİM BİLGİLERİ</a:t>
            </a:r>
          </a:p>
          <a:p>
            <a:r>
              <a:rPr lang="tr-TR" sz="2800" dirty="0"/>
              <a:t>E-mail : </a:t>
            </a:r>
            <a:r>
              <a:rPr lang="tr-TR" sz="2800" u="sng" dirty="0">
                <a:solidFill>
                  <a:srgbClr val="0070C0"/>
                </a:solidFill>
              </a:rPr>
              <a:t>ydyo@mu.edu.tr</a:t>
            </a:r>
            <a:r>
              <a:rPr lang="tr-TR" sz="2800" dirty="0"/>
              <a:t>   </a:t>
            </a:r>
          </a:p>
          <a:p>
            <a:r>
              <a:rPr lang="tr-TR" sz="2800" dirty="0"/>
              <a:t>YDYO Öğrenci İşleri Tel: 0 252 211 13 39 - 211 13 15                </a:t>
            </a:r>
          </a:p>
        </p:txBody>
      </p:sp>
    </p:spTree>
    <p:extLst>
      <p:ext uri="{BB962C8B-B14F-4D97-AF65-F5344CB8AC3E}">
        <p14:creationId xmlns:p14="http://schemas.microsoft.com/office/powerpoint/2010/main" val="3552779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899592" y="0"/>
            <a:ext cx="7772400" cy="1470025"/>
          </a:xfrm>
        </p:spPr>
        <p:txBody>
          <a:bodyPr/>
          <a:lstStyle/>
          <a:p>
            <a:r>
              <a:rPr lang="tr-TR" dirty="0"/>
              <a:t>BAŞARILAR DİLERİZ</a:t>
            </a:r>
          </a:p>
        </p:txBody>
      </p:sp>
      <p:pic>
        <p:nvPicPr>
          <p:cNvPr id="6" name="Resim 5">
            <a:extLst>
              <a:ext uri="{FF2B5EF4-FFF2-40B4-BE49-F238E27FC236}">
                <a16:creationId xmlns:a16="http://schemas.microsoft.com/office/drawing/2014/main" id="{766590EB-E9F6-499B-A20E-E3BA6CE633AE}"/>
              </a:ext>
            </a:extLst>
          </p:cNvPr>
          <p:cNvPicPr>
            <a:picLocks noChangeAspect="1"/>
          </p:cNvPicPr>
          <p:nvPr/>
        </p:nvPicPr>
        <p:blipFill>
          <a:blip r:embed="rId3"/>
          <a:stretch>
            <a:fillRect/>
          </a:stretch>
        </p:blipFill>
        <p:spPr>
          <a:xfrm>
            <a:off x="1362403" y="1196752"/>
            <a:ext cx="6882005" cy="2952327"/>
          </a:xfrm>
          <a:prstGeom prst="rect">
            <a:avLst/>
          </a:prstGeom>
        </p:spPr>
      </p:pic>
      <p:sp>
        <p:nvSpPr>
          <p:cNvPr id="8" name="Alt Başlık 7">
            <a:extLst>
              <a:ext uri="{FF2B5EF4-FFF2-40B4-BE49-F238E27FC236}">
                <a16:creationId xmlns:a16="http://schemas.microsoft.com/office/drawing/2014/main" id="{6C80F043-638D-4208-92CF-79750741AB0A}"/>
              </a:ext>
            </a:extLst>
          </p:cNvPr>
          <p:cNvSpPr>
            <a:spLocks noGrp="1"/>
          </p:cNvSpPr>
          <p:nvPr>
            <p:ph type="subTitle" idx="1"/>
          </p:nvPr>
        </p:nvSpPr>
        <p:spPr>
          <a:xfrm>
            <a:off x="395536" y="4365104"/>
            <a:ext cx="8276456" cy="1752600"/>
          </a:xfrm>
        </p:spPr>
        <p:txBody>
          <a:bodyPr>
            <a:normAutofit/>
          </a:bodyPr>
          <a:lstStyle/>
          <a:p>
            <a:r>
              <a:rPr lang="tr-TR" sz="6000" dirty="0">
                <a:solidFill>
                  <a:schemeClr val="tx2">
                    <a:lumMod val="50000"/>
                  </a:schemeClr>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 </a:t>
            </a:r>
            <a:r>
              <a:rPr lang="tr-TR" sz="6000" dirty="0">
                <a:solidFill>
                  <a:schemeClr val="tx2">
                    <a:lumMod val="50000"/>
                  </a:schemeClr>
                </a:solidFill>
                <a:effectLst>
                  <a:outerShdw blurRad="38100" dist="38100" dir="2700000" algn="tl">
                    <a:srgbClr val="000000">
                      <a:alpha val="43137"/>
                    </a:srgbClr>
                  </a:outerShdw>
                </a:effectLst>
                <a:latin typeface="Kristen ITC" panose="03050502040202030202" pitchFamily="66" charset="0"/>
              </a:rPr>
              <a:t>VIEL ERFOLG </a:t>
            </a:r>
            <a:r>
              <a:rPr lang="tr-TR" sz="6000" dirty="0">
                <a:solidFill>
                  <a:schemeClr val="tx2">
                    <a:lumMod val="50000"/>
                  </a:schemeClr>
                </a:solidFill>
                <a:effectLst>
                  <a:outerShdw blurRad="38100" dist="38100" dir="2700000" algn="tl">
                    <a:srgbClr val="000000">
                      <a:alpha val="43137"/>
                    </a:srgbClr>
                  </a:outerShdw>
                </a:effectLst>
                <a:latin typeface="Kristen ITC" panose="03050502040202030202" pitchFamily="66" charset="0"/>
                <a:sym typeface="Wingdings" panose="05000000000000000000" pitchFamily="2" charset="2"/>
              </a:rPr>
              <a:t></a:t>
            </a:r>
            <a:endParaRPr lang="de-DE" sz="6000" dirty="0">
              <a:solidFill>
                <a:schemeClr val="tx2">
                  <a:lumMod val="50000"/>
                </a:schemeClr>
              </a:solidFill>
              <a:effectLst>
                <a:outerShdw blurRad="38100" dist="38100" dir="2700000" algn="tl">
                  <a:srgbClr val="000000">
                    <a:alpha val="43137"/>
                  </a:srgbClr>
                </a:outerShdw>
              </a:effectLst>
              <a:latin typeface="Kristen ITC" panose="03050502040202030202" pitchFamily="66" charset="0"/>
            </a:endParaRPr>
          </a:p>
        </p:txBody>
      </p:sp>
    </p:spTree>
    <p:extLst>
      <p:ext uri="{BB962C8B-B14F-4D97-AF65-F5344CB8AC3E}">
        <p14:creationId xmlns:p14="http://schemas.microsoft.com/office/powerpoint/2010/main" val="417000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BİZE ULAŞIN</a:t>
            </a:r>
            <a:br>
              <a:rPr lang="tr-TR" dirty="0"/>
            </a:br>
            <a:r>
              <a:rPr lang="tr-TR" dirty="0"/>
              <a:t/>
            </a:r>
            <a:br>
              <a:rPr lang="tr-TR" dirty="0"/>
            </a:br>
            <a:endParaRPr lang="tr-TR" dirty="0"/>
          </a:p>
        </p:txBody>
      </p:sp>
      <p:sp>
        <p:nvSpPr>
          <p:cNvPr id="3" name="İçerik Yer Tutucusu 2"/>
          <p:cNvSpPr>
            <a:spLocks noGrp="1"/>
          </p:cNvSpPr>
          <p:nvPr>
            <p:ph idx="1"/>
          </p:nvPr>
        </p:nvSpPr>
        <p:spPr>
          <a:xfrm>
            <a:off x="179512" y="1600200"/>
            <a:ext cx="8856984" cy="4525963"/>
          </a:xfrm>
        </p:spPr>
        <p:txBody>
          <a:bodyPr>
            <a:normAutofit/>
          </a:bodyPr>
          <a:lstStyle/>
          <a:p>
            <a:r>
              <a:rPr lang="tr-TR" dirty="0"/>
              <a:t>MUĞLA SITKI KOÇMAN ÜNİVERSİTESİ WEB SAYFASI: </a:t>
            </a:r>
            <a:r>
              <a:rPr lang="tr-TR" dirty="0">
                <a:hlinkClick r:id="rId3"/>
              </a:rPr>
              <a:t>https://www.mu.edu.tr/</a:t>
            </a:r>
            <a:endParaRPr lang="tr-TR" dirty="0"/>
          </a:p>
          <a:p>
            <a:r>
              <a:rPr lang="tr-TR" dirty="0"/>
              <a:t>YDYO WEB SAYFASI: </a:t>
            </a:r>
            <a:r>
              <a:rPr lang="tr-TR" dirty="0">
                <a:hlinkClick r:id="rId4"/>
              </a:rPr>
              <a:t>http://www.ydyo.mu.edu.tr/</a:t>
            </a:r>
            <a:endParaRPr lang="tr-TR" dirty="0"/>
          </a:p>
          <a:p>
            <a:r>
              <a:rPr lang="tr-TR" dirty="0"/>
              <a:t>İLETİŞİM BİLGİLERİ</a:t>
            </a:r>
          </a:p>
          <a:p>
            <a:pPr marL="0" indent="0">
              <a:buNone/>
            </a:pPr>
            <a:r>
              <a:rPr lang="tr-TR" dirty="0"/>
              <a:t>E-mail : </a:t>
            </a:r>
            <a:r>
              <a:rPr lang="tr-TR" u="sng" dirty="0">
                <a:solidFill>
                  <a:srgbClr val="0070C0"/>
                </a:solidFill>
              </a:rPr>
              <a:t>ydyo@mu.edu.tr</a:t>
            </a:r>
            <a:r>
              <a:rPr lang="tr-TR" dirty="0"/>
              <a:t>   </a:t>
            </a:r>
          </a:p>
          <a:p>
            <a:pPr marL="0" indent="0">
              <a:buNone/>
            </a:pPr>
            <a:r>
              <a:rPr lang="tr-TR" dirty="0"/>
              <a:t>YDYO Öğrenci İşleri Tel: 0 252 211 13 39 - 211 13 15                </a:t>
            </a:r>
          </a:p>
        </p:txBody>
      </p:sp>
    </p:spTree>
    <p:extLst>
      <p:ext uri="{BB962C8B-B14F-4D97-AF65-F5344CB8AC3E}">
        <p14:creationId xmlns:p14="http://schemas.microsoft.com/office/powerpoint/2010/main" val="92220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YDYO YÖNETİM</a:t>
            </a:r>
            <a:br>
              <a:rPr lang="tr-TR" dirty="0"/>
            </a:br>
            <a:endParaRPr lang="tr-TR" dirty="0">
              <a:solidFill>
                <a:srgbClr val="FF0000"/>
              </a:solidFill>
            </a:endParaRPr>
          </a:p>
        </p:txBody>
      </p:sp>
      <p:sp>
        <p:nvSpPr>
          <p:cNvPr id="4" name="İçerik Yer Tutucusu 3"/>
          <p:cNvSpPr>
            <a:spLocks noGrp="1"/>
          </p:cNvSpPr>
          <p:nvPr>
            <p:ph idx="1"/>
          </p:nvPr>
        </p:nvSpPr>
        <p:spPr>
          <a:xfrm>
            <a:off x="6630276" y="3756540"/>
            <a:ext cx="1732492" cy="554829"/>
          </a:xfrm>
        </p:spPr>
        <p:txBody>
          <a:bodyPr>
            <a:normAutofit fontScale="25000" lnSpcReduction="20000"/>
          </a:bodyPr>
          <a:lstStyle/>
          <a:p>
            <a:pPr marL="0" indent="0">
              <a:buNone/>
            </a:pPr>
            <a:endParaRPr lang="tr-TR" sz="4800" dirty="0"/>
          </a:p>
          <a:p>
            <a:pPr marL="0" indent="0" algn="ctr">
              <a:buNone/>
            </a:pPr>
            <a:r>
              <a:rPr lang="tr-TR" sz="4800" dirty="0"/>
              <a:t>  MÜDÜR YARDIMCISI </a:t>
            </a:r>
          </a:p>
          <a:p>
            <a:pPr marL="0" indent="0" algn="ctr">
              <a:buNone/>
            </a:pPr>
            <a:r>
              <a:rPr lang="tr-TR" sz="4800" dirty="0" err="1"/>
              <a:t>Öğr</a:t>
            </a:r>
            <a:r>
              <a:rPr lang="tr-TR" sz="4800" dirty="0"/>
              <a:t>. Gör. MEHMET ABİ</a:t>
            </a:r>
          </a:p>
          <a:p>
            <a:pPr marL="0" indent="0">
              <a:buNone/>
            </a:pPr>
            <a:endParaRPr lang="tr-TR" dirty="0"/>
          </a:p>
          <a:p>
            <a:pPr marL="0" indent="0">
              <a:buNone/>
            </a:pPr>
            <a:r>
              <a:rPr lang="tr-TR" dirty="0"/>
              <a:t>                                    </a:t>
            </a:r>
          </a:p>
          <a:p>
            <a:pPr marL="0" indent="0">
              <a:buNone/>
            </a:pPr>
            <a:endParaRPr lang="tr-T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638" y="2813565"/>
            <a:ext cx="8953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817262"/>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a:extLst>
              <a:ext uri="{FF2B5EF4-FFF2-40B4-BE49-F238E27FC236}">
                <a16:creationId xmlns:a16="http://schemas.microsoft.com/office/drawing/2014/main" id="{AE73FA4D-1BBF-4D65-8CA8-F0A89986D31A}"/>
              </a:ext>
            </a:extLst>
          </p:cNvPr>
          <p:cNvSpPr/>
          <p:nvPr/>
        </p:nvSpPr>
        <p:spPr>
          <a:xfrm>
            <a:off x="2879360" y="2668281"/>
            <a:ext cx="3024336" cy="461665"/>
          </a:xfrm>
          <a:prstGeom prst="rect">
            <a:avLst/>
          </a:prstGeom>
        </p:spPr>
        <p:txBody>
          <a:bodyPr wrap="square">
            <a:spAutoFit/>
          </a:bodyPr>
          <a:lstStyle/>
          <a:p>
            <a:pPr algn="ctr"/>
            <a:r>
              <a:rPr lang="tr-TR" sz="1200" dirty="0"/>
              <a:t>   MÜDÜR</a:t>
            </a:r>
          </a:p>
          <a:p>
            <a:pPr algn="ctr"/>
            <a:r>
              <a:rPr lang="tr-TR" sz="1200" dirty="0"/>
              <a:t> PROF. DR. MURAT KEÇİŞ</a:t>
            </a:r>
          </a:p>
        </p:txBody>
      </p:sp>
      <p:sp>
        <p:nvSpPr>
          <p:cNvPr id="6" name="Dikdörtgen 5">
            <a:extLst>
              <a:ext uri="{FF2B5EF4-FFF2-40B4-BE49-F238E27FC236}">
                <a16:creationId xmlns:a16="http://schemas.microsoft.com/office/drawing/2014/main" id="{D6041F5B-1ABF-4879-B660-2644CC463EE6}"/>
              </a:ext>
            </a:extLst>
          </p:cNvPr>
          <p:cNvSpPr/>
          <p:nvPr/>
        </p:nvSpPr>
        <p:spPr>
          <a:xfrm>
            <a:off x="432047" y="3826912"/>
            <a:ext cx="1876539" cy="461665"/>
          </a:xfrm>
          <a:prstGeom prst="rect">
            <a:avLst/>
          </a:prstGeom>
        </p:spPr>
        <p:txBody>
          <a:bodyPr wrap="none">
            <a:spAutoFit/>
          </a:bodyPr>
          <a:lstStyle/>
          <a:p>
            <a:pPr algn="ctr"/>
            <a:r>
              <a:rPr lang="tr-TR" sz="1200" dirty="0"/>
              <a:t>MÜDÜR YARDIMCISI</a:t>
            </a:r>
            <a:endParaRPr lang="de-DE" sz="1200" dirty="0"/>
          </a:p>
          <a:p>
            <a:pPr algn="ctr"/>
            <a:r>
              <a:rPr lang="tr-TR" sz="1200" dirty="0" err="1"/>
              <a:t>Öğr</a:t>
            </a:r>
            <a:r>
              <a:rPr lang="tr-TR" sz="1200" dirty="0"/>
              <a:t>. Gör. YEŞİM TÜRKEKUL </a:t>
            </a:r>
            <a:endParaRPr lang="de-DE" sz="1200" dirty="0"/>
          </a:p>
        </p:txBody>
      </p:sp>
      <p:pic>
        <p:nvPicPr>
          <p:cNvPr id="1026" name="Picture 2" descr="Yüksekokul Sekreteri NİL ERCAN">
            <a:extLst>
              <a:ext uri="{FF2B5EF4-FFF2-40B4-BE49-F238E27FC236}">
                <a16:creationId xmlns:a16="http://schemas.microsoft.com/office/drawing/2014/main" id="{5CA96337-F12F-41DB-BB6B-13A767C363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6901" y="3960581"/>
            <a:ext cx="969254" cy="117130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989BB888-26AD-43BA-8A02-DECEE414B73D}"/>
              </a:ext>
            </a:extLst>
          </p:cNvPr>
          <p:cNvSpPr txBox="1"/>
          <p:nvPr/>
        </p:nvSpPr>
        <p:spPr>
          <a:xfrm>
            <a:off x="2771800" y="5131885"/>
            <a:ext cx="3312368" cy="461665"/>
          </a:xfrm>
          <a:prstGeom prst="rect">
            <a:avLst/>
          </a:prstGeom>
          <a:noFill/>
        </p:spPr>
        <p:txBody>
          <a:bodyPr wrap="square" rtlCol="0">
            <a:spAutoFit/>
          </a:bodyPr>
          <a:lstStyle/>
          <a:p>
            <a:pPr algn="ctr"/>
            <a:r>
              <a:rPr lang="tr-TR" sz="1200" dirty="0"/>
              <a:t>YÜKSEKOKUL SEKRETERİ</a:t>
            </a:r>
          </a:p>
          <a:p>
            <a:pPr algn="ctr"/>
            <a:r>
              <a:rPr lang="tr-TR" sz="1200" dirty="0"/>
              <a:t>NİL ERCAN</a:t>
            </a:r>
            <a:endParaRPr lang="de-DE" sz="1200" dirty="0"/>
          </a:p>
        </p:txBody>
      </p:sp>
      <p:pic>
        <p:nvPicPr>
          <p:cNvPr id="7" name="Picture 2" descr="Prof.Dr. MURAT KEÇİŞ">
            <a:extLst>
              <a:ext uri="{FF2B5EF4-FFF2-40B4-BE49-F238E27FC236}">
                <a16:creationId xmlns:a16="http://schemas.microsoft.com/office/drawing/2014/main" id="{0B6D3C17-6337-4104-B774-B25EEB8698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3516" y="1017585"/>
            <a:ext cx="1328936" cy="160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61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9CC0EDC-24A9-473B-A9A4-594C821588DF}"/>
              </a:ext>
            </a:extLst>
          </p:cNvPr>
          <p:cNvPicPr>
            <a:picLocks noChangeAspect="1"/>
          </p:cNvPicPr>
          <p:nvPr/>
        </p:nvPicPr>
        <p:blipFill>
          <a:blip r:embed="rId3"/>
          <a:stretch>
            <a:fillRect/>
          </a:stretch>
        </p:blipFill>
        <p:spPr>
          <a:xfrm>
            <a:off x="744992" y="1264758"/>
            <a:ext cx="3787134" cy="1648776"/>
          </a:xfrm>
          <a:prstGeom prst="rect">
            <a:avLst/>
          </a:prstGeom>
        </p:spPr>
      </p:pic>
      <p:sp>
        <p:nvSpPr>
          <p:cNvPr id="2" name="Unvan 1"/>
          <p:cNvSpPr>
            <a:spLocks noGrp="1"/>
          </p:cNvSpPr>
          <p:nvPr>
            <p:ph type="title"/>
          </p:nvPr>
        </p:nvSpPr>
        <p:spPr>
          <a:xfrm>
            <a:off x="457200" y="274638"/>
            <a:ext cx="8229600" cy="762686"/>
          </a:xfrm>
        </p:spPr>
        <p:txBody>
          <a:bodyPr>
            <a:normAutofit/>
          </a:bodyPr>
          <a:lstStyle/>
          <a:p>
            <a:r>
              <a:rPr lang="tr-TR" sz="4000" dirty="0"/>
              <a:t>ALMANCA ÖĞRETİM GÖREVLİLERİ </a:t>
            </a:r>
          </a:p>
        </p:txBody>
      </p:sp>
      <p:pic>
        <p:nvPicPr>
          <p:cNvPr id="4" name="Resim 3">
            <a:extLst>
              <a:ext uri="{FF2B5EF4-FFF2-40B4-BE49-F238E27FC236}">
                <a16:creationId xmlns:a16="http://schemas.microsoft.com/office/drawing/2014/main" id="{D6016DF7-EBEE-48C8-9761-B2553A9687C7}"/>
              </a:ext>
            </a:extLst>
          </p:cNvPr>
          <p:cNvPicPr>
            <a:picLocks noChangeAspect="1"/>
          </p:cNvPicPr>
          <p:nvPr/>
        </p:nvPicPr>
        <p:blipFill>
          <a:blip r:embed="rId4"/>
          <a:stretch>
            <a:fillRect/>
          </a:stretch>
        </p:blipFill>
        <p:spPr>
          <a:xfrm>
            <a:off x="4703815" y="1438024"/>
            <a:ext cx="3787134" cy="1428750"/>
          </a:xfrm>
          <a:prstGeom prst="rect">
            <a:avLst/>
          </a:prstGeom>
        </p:spPr>
      </p:pic>
      <p:pic>
        <p:nvPicPr>
          <p:cNvPr id="6" name="Resim 5">
            <a:extLst>
              <a:ext uri="{FF2B5EF4-FFF2-40B4-BE49-F238E27FC236}">
                <a16:creationId xmlns:a16="http://schemas.microsoft.com/office/drawing/2014/main" id="{8C604556-A676-42D9-A4DF-D049FD080805}"/>
              </a:ext>
            </a:extLst>
          </p:cNvPr>
          <p:cNvPicPr>
            <a:picLocks noChangeAspect="1"/>
          </p:cNvPicPr>
          <p:nvPr/>
        </p:nvPicPr>
        <p:blipFill>
          <a:blip r:embed="rId5"/>
          <a:stretch>
            <a:fillRect/>
          </a:stretch>
        </p:blipFill>
        <p:spPr>
          <a:xfrm>
            <a:off x="4738343" y="3173161"/>
            <a:ext cx="3752606" cy="1485900"/>
          </a:xfrm>
          <a:prstGeom prst="rect">
            <a:avLst/>
          </a:prstGeom>
        </p:spPr>
      </p:pic>
      <p:pic>
        <p:nvPicPr>
          <p:cNvPr id="7" name="Resim 6">
            <a:extLst>
              <a:ext uri="{FF2B5EF4-FFF2-40B4-BE49-F238E27FC236}">
                <a16:creationId xmlns:a16="http://schemas.microsoft.com/office/drawing/2014/main" id="{496DDC00-72F5-49CF-9409-06A6359468F0}"/>
              </a:ext>
            </a:extLst>
          </p:cNvPr>
          <p:cNvPicPr>
            <a:picLocks noChangeAspect="1"/>
          </p:cNvPicPr>
          <p:nvPr/>
        </p:nvPicPr>
        <p:blipFill>
          <a:blip r:embed="rId6"/>
          <a:stretch>
            <a:fillRect/>
          </a:stretch>
        </p:blipFill>
        <p:spPr>
          <a:xfrm>
            <a:off x="2828501" y="4731998"/>
            <a:ext cx="3787134" cy="1722487"/>
          </a:xfrm>
          <a:prstGeom prst="rect">
            <a:avLst/>
          </a:prstGeom>
        </p:spPr>
      </p:pic>
      <p:pic>
        <p:nvPicPr>
          <p:cNvPr id="8" name="Resim 7">
            <a:extLst>
              <a:ext uri="{FF2B5EF4-FFF2-40B4-BE49-F238E27FC236}">
                <a16:creationId xmlns:a16="http://schemas.microsoft.com/office/drawing/2014/main" id="{B6335587-4A32-4BBD-A36F-5AAA492FE9E7}"/>
              </a:ext>
            </a:extLst>
          </p:cNvPr>
          <p:cNvPicPr>
            <a:picLocks noChangeAspect="1"/>
          </p:cNvPicPr>
          <p:nvPr/>
        </p:nvPicPr>
        <p:blipFill>
          <a:blip r:embed="rId7"/>
          <a:stretch>
            <a:fillRect/>
          </a:stretch>
        </p:blipFill>
        <p:spPr>
          <a:xfrm>
            <a:off x="744992" y="3180369"/>
            <a:ext cx="3634024" cy="1485900"/>
          </a:xfrm>
          <a:prstGeom prst="rect">
            <a:avLst/>
          </a:prstGeom>
        </p:spPr>
      </p:pic>
    </p:spTree>
    <p:extLst>
      <p:ext uri="{BB962C8B-B14F-4D97-AF65-F5344CB8AC3E}">
        <p14:creationId xmlns:p14="http://schemas.microsoft.com/office/powerpoint/2010/main" val="158274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MİSYONUMUZ </a:t>
            </a:r>
          </a:p>
        </p:txBody>
      </p:sp>
      <p:sp>
        <p:nvSpPr>
          <p:cNvPr id="3" name="İçerik Yer Tutucusu 2"/>
          <p:cNvSpPr>
            <a:spLocks noGrp="1"/>
          </p:cNvSpPr>
          <p:nvPr>
            <p:ph idx="1"/>
          </p:nvPr>
        </p:nvSpPr>
        <p:spPr>
          <a:xfrm>
            <a:off x="457200" y="1484784"/>
            <a:ext cx="8229600" cy="4968552"/>
          </a:xfrm>
        </p:spPr>
        <p:txBody>
          <a:bodyPr>
            <a:normAutofit fontScale="92500" lnSpcReduction="20000"/>
          </a:bodyPr>
          <a:lstStyle/>
          <a:p>
            <a:pPr marL="0" indent="0" algn="just">
              <a:buNone/>
            </a:pPr>
            <a:r>
              <a:rPr lang="tr-TR" dirty="0"/>
              <a:t>Yabancı Diller Yüksekokulu, üniversitemizin saptadığı yabancı dil politikası doğrultusunda, nitelikli yabancı dil eğitim-öğretimi yürüterek öğrencilerimize </a:t>
            </a:r>
          </a:p>
          <a:p>
            <a:pPr algn="just"/>
            <a:r>
              <a:rPr lang="tr-TR" dirty="0"/>
              <a:t>mesleki yaşamlarında, </a:t>
            </a:r>
          </a:p>
          <a:p>
            <a:pPr algn="just"/>
            <a:r>
              <a:rPr lang="tr-TR" dirty="0"/>
              <a:t>akademik çalışmalarını sürdürmede, </a:t>
            </a:r>
          </a:p>
          <a:p>
            <a:pPr algn="just"/>
            <a:r>
              <a:rPr lang="tr-TR" dirty="0"/>
              <a:t>ilgili dilin iletişim aracı olarak kullanıldığı farklı çevrelerde kendilerini ifade edebilmelerine, </a:t>
            </a:r>
          </a:p>
          <a:p>
            <a:pPr algn="just"/>
            <a:r>
              <a:rPr lang="tr-TR" dirty="0"/>
              <a:t>yabancı dil bilgisi ve becerilerini geliştirmelerine ve</a:t>
            </a:r>
          </a:p>
          <a:p>
            <a:pPr algn="just"/>
            <a:r>
              <a:rPr lang="tr-TR" dirty="0"/>
              <a:t>bağımsız dil öğrenmelerine olanak sağlayacak stratejileri kazandırmaktır.</a:t>
            </a:r>
          </a:p>
        </p:txBody>
      </p:sp>
    </p:spTree>
    <p:extLst>
      <p:ext uri="{BB962C8B-B14F-4D97-AF65-F5344CB8AC3E}">
        <p14:creationId xmlns:p14="http://schemas.microsoft.com/office/powerpoint/2010/main" val="55121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VİZYONUMUZ</a:t>
            </a:r>
          </a:p>
        </p:txBody>
      </p:sp>
      <p:sp>
        <p:nvSpPr>
          <p:cNvPr id="3" name="İçerik Yer Tutucusu 2"/>
          <p:cNvSpPr>
            <a:spLocks noGrp="1"/>
          </p:cNvSpPr>
          <p:nvPr>
            <p:ph idx="1"/>
          </p:nvPr>
        </p:nvSpPr>
        <p:spPr>
          <a:xfrm>
            <a:off x="457200" y="1600200"/>
            <a:ext cx="8363272" cy="4525963"/>
          </a:xfrm>
        </p:spPr>
        <p:txBody>
          <a:bodyPr>
            <a:normAutofit/>
          </a:bodyPr>
          <a:lstStyle/>
          <a:p>
            <a:pPr marL="0" indent="0" algn="just">
              <a:buNone/>
            </a:pPr>
            <a:r>
              <a:rPr lang="tr-TR" dirty="0"/>
              <a:t>Avrupa Konseyinin “Yabancı Diller Öğrenimi-Öğretimi Ortak Ölçütleri” çerçevesinde, yabancı dil(</a:t>
            </a:r>
            <a:r>
              <a:rPr lang="tr-TR" dirty="0" err="1"/>
              <a:t>ler</a:t>
            </a:r>
            <a:r>
              <a:rPr lang="tr-TR" dirty="0"/>
              <a:t>) öğretimi vererek, yetkin akademik ve idari kadrosu, güncel teknik donanımı, uygun fiziki yapılanması ile yabancı dil öğretiminde toplam kaliteyi yakalayarak, ülkenin eğitim düzeyi yüksek Yabancı Diller Yüksekokullarından birisi olmak.</a:t>
            </a:r>
          </a:p>
        </p:txBody>
      </p:sp>
    </p:spTree>
    <p:extLst>
      <p:ext uri="{BB962C8B-B14F-4D97-AF65-F5344CB8AC3E}">
        <p14:creationId xmlns:p14="http://schemas.microsoft.com/office/powerpoint/2010/main" val="293612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22000" b="-2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ÖĞRENCİ SERVİSLERİ</a:t>
            </a:r>
          </a:p>
        </p:txBody>
      </p:sp>
      <p:sp>
        <p:nvSpPr>
          <p:cNvPr id="3" name="İçerik Yer Tutucusu 2"/>
          <p:cNvSpPr>
            <a:spLocks noGrp="1"/>
          </p:cNvSpPr>
          <p:nvPr>
            <p:ph idx="1"/>
          </p:nvPr>
        </p:nvSpPr>
        <p:spPr/>
        <p:txBody>
          <a:bodyPr>
            <a:normAutofit/>
          </a:bodyPr>
          <a:lstStyle/>
          <a:p>
            <a:r>
              <a:rPr lang="tr-TR" dirty="0"/>
              <a:t>OBS: Öğrenci Bilgi Servisi </a:t>
            </a:r>
          </a:p>
          <a:p>
            <a:pPr marL="0" indent="0" algn="just">
              <a:buNone/>
            </a:pPr>
            <a:r>
              <a:rPr lang="tr-TR" sz="2400" dirty="0"/>
              <a:t>Kayıt esnasında öğrencilere verilen @posta.mu.edu.tr uzantılı elektronik posta adresi ve şifre ile girilen devamsızlık ve not dökümlerini ve başarı durumunu gösteren platformdur.</a:t>
            </a:r>
          </a:p>
          <a:p>
            <a:pPr marL="0" indent="0">
              <a:buNone/>
            </a:pPr>
            <a:endParaRPr lang="tr-TR" sz="2400" dirty="0"/>
          </a:p>
          <a:p>
            <a:r>
              <a:rPr lang="tr-TR" dirty="0"/>
              <a:t>DYS: Ders Yönetim Sistemi</a:t>
            </a:r>
          </a:p>
          <a:p>
            <a:pPr marL="0" indent="0" algn="just">
              <a:buNone/>
            </a:pPr>
            <a:r>
              <a:rPr lang="tr-TR" sz="2400" dirty="0"/>
              <a:t>Üniversitemizin uzaktan eğitim platformudur. </a:t>
            </a:r>
          </a:p>
        </p:txBody>
      </p:sp>
    </p:spTree>
    <p:extLst>
      <p:ext uri="{BB962C8B-B14F-4D97-AF65-F5344CB8AC3E}">
        <p14:creationId xmlns:p14="http://schemas.microsoft.com/office/powerpoint/2010/main" val="266964635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TM03457464[[fn=Kar Payı]]</Template>
  <TotalTime>35</TotalTime>
  <Words>1820</Words>
  <Application>Microsoft Office PowerPoint</Application>
  <PresentationFormat>Ekran Gösterisi (4:3)</PresentationFormat>
  <Paragraphs>372</Paragraphs>
  <Slides>38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Calibri</vt:lpstr>
      <vt:lpstr>Kristen ITC</vt:lpstr>
      <vt:lpstr>Times New Roman</vt:lpstr>
      <vt:lpstr>Wingdings</vt:lpstr>
      <vt:lpstr>Ofis Teması</vt:lpstr>
      <vt:lpstr>MUĞLA SITKI KOÇMAN ÜNİVERSİTESİNE</vt:lpstr>
      <vt:lpstr>MSKÜ TANITIM FİLMİ </vt:lpstr>
      <vt:lpstr>MSKÜ</vt:lpstr>
      <vt:lpstr>BİZE ULAŞIN  </vt:lpstr>
      <vt:lpstr>YDYO YÖNETİM </vt:lpstr>
      <vt:lpstr>ALMANCA ÖĞRETİM GÖREVLİLERİ </vt:lpstr>
      <vt:lpstr>MİSYONUMUZ </vt:lpstr>
      <vt:lpstr>VİZYONUMUZ</vt:lpstr>
      <vt:lpstr>ÖĞRENCİ SERVİSLERİ</vt:lpstr>
      <vt:lpstr>PowerPoint Sunusu</vt:lpstr>
      <vt:lpstr>PowerPoint Sunusu</vt:lpstr>
      <vt:lpstr>HAZIRLIK PROGRAMI ZORUNLU BÖLÜMLER</vt:lpstr>
      <vt:lpstr>BİRİMLER (OFİSLER) SINAV HAZIRLAMA BİRİMİ</vt:lpstr>
      <vt:lpstr>SINAV ÇEŞİTLERİ</vt:lpstr>
      <vt:lpstr>SINAV ÇEŞİTLERİ</vt:lpstr>
      <vt:lpstr>YIL İÇİ SINAVLARI</vt:lpstr>
      <vt:lpstr>WORTSCHATZ-GRAMMATIK</vt:lpstr>
      <vt:lpstr>ZWISCHENPRÜFUNG</vt:lpstr>
      <vt:lpstr>KONUŞMA SINAVI</vt:lpstr>
      <vt:lpstr>SINAV TARİHLERİ</vt:lpstr>
      <vt:lpstr>BAŞARI DURUMU GEÇME / KALMA</vt:lpstr>
      <vt:lpstr>DERS KAYNAKLARI</vt:lpstr>
      <vt:lpstr>DERS PROGRAMLARI  </vt:lpstr>
      <vt:lpstr>AKADEMİK TAKVİM (www.ydyo.mu.edu.tr)</vt:lpstr>
      <vt:lpstr>DEVAM DURUMU</vt:lpstr>
      <vt:lpstr>ÖNEMLİ</vt:lpstr>
      <vt:lpstr>YAZ OKULU</vt:lpstr>
      <vt:lpstr>ÖĞRENCİ TOPLULUKLARI</vt:lpstr>
      <vt:lpstr>ULUSLARARASI İLİŞKİLER KOORDİNATÖRLÜĞÜ</vt:lpstr>
      <vt:lpstr>BARINMA İMKANLARI</vt:lpstr>
      <vt:lpstr>BURSLAR</vt:lpstr>
      <vt:lpstr>YARDIM VE OLANAKLAR</vt:lpstr>
      <vt:lpstr>  SAĞLIK HİZMETLERİ</vt:lpstr>
      <vt:lpstr>KÜLTÜR, SANAT, SPOR VE DİĞER SOSYAL HİZMETLER</vt:lpstr>
      <vt:lpstr>BESLENME HİZMETLERİ</vt:lpstr>
      <vt:lpstr>ULAŞIM İMKANLARI</vt:lpstr>
      <vt:lpstr>BİZE ULAŞIN</vt:lpstr>
      <vt:lpstr>BAŞARILAR DİLERİZ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MUĞLA SITKI KOÇMAN ÜNİVERSİTESİ</dc:title>
  <dc:creator>m</dc:creator>
  <cp:lastModifiedBy>Yüksel</cp:lastModifiedBy>
  <cp:revision>165</cp:revision>
  <dcterms:created xsi:type="dcterms:W3CDTF">2020-09-30T16:53:21Z</dcterms:created>
  <dcterms:modified xsi:type="dcterms:W3CDTF">2023-10-16T12:36:44Z</dcterms:modified>
</cp:coreProperties>
</file>